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0" r:id="rId4"/>
  </p:sldMasterIdLst>
  <p:notesMasterIdLst>
    <p:notesMasterId r:id="rId17"/>
  </p:notesMasterIdLst>
  <p:sldIdLst>
    <p:sldId id="256" r:id="rId5"/>
    <p:sldId id="1958" r:id="rId6"/>
    <p:sldId id="300" r:id="rId7"/>
    <p:sldId id="261" r:id="rId8"/>
    <p:sldId id="324" r:id="rId9"/>
    <p:sldId id="297" r:id="rId10"/>
    <p:sldId id="263" r:id="rId11"/>
    <p:sldId id="274" r:id="rId12"/>
    <p:sldId id="298" r:id="rId13"/>
    <p:sldId id="262" r:id="rId14"/>
    <p:sldId id="2134804587" r:id="rId15"/>
    <p:sldId id="2134804588" r:id="rId16"/>
  </p:sldIdLst>
  <p:sldSz cx="9144000" cy="5143500" type="screen16x9"/>
  <p:notesSz cx="6858000" cy="9144000"/>
  <p:embeddedFontLst>
    <p:embeddedFont>
      <p:font typeface="Aptos Mono" panose="020B0009020202020204" pitchFamily="49" charset="0"/>
      <p:regular r:id="rId18"/>
      <p:bold r:id="rId19"/>
      <p:italic r:id="rId20"/>
      <p:boldItalic r:id="rId21"/>
    </p:embeddedFont>
    <p:embeddedFont>
      <p:font typeface="Aptos SemiBold" panose="020B0004020202020204" pitchFamily="34" charset="0"/>
      <p:regular r:id="rId22"/>
      <p:bold r:id="rId23"/>
      <p:italic r:id="rId24"/>
      <p:boldItalic r:id="rId25"/>
    </p:embeddedFont>
    <p:embeddedFont>
      <p:font typeface="Bebas Neue Regular" panose="020B0606020202050201" pitchFamily="34" charset="0"/>
      <p:regular r:id="rId26"/>
    </p:embeddedFont>
    <p:embeddedFont>
      <p:font typeface="Helvetica" panose="020B0604020202020204" pitchFamily="34" charset="0"/>
      <p:regular r:id="rId27"/>
      <p:bold r:id="rId28"/>
      <p:italic r:id="rId29"/>
      <p:boldItalic r:id="rId30"/>
    </p:embeddedFont>
    <p:embeddedFont>
      <p:font typeface="Montserrat" panose="00000500000000000000" pitchFamily="2" charset="0"/>
      <p:regular r:id="rId31"/>
      <p:bold r:id="rId32"/>
      <p:italic r:id="rId33"/>
      <p:boldItalic r:id="rId34"/>
    </p:embeddedFont>
    <p:embeddedFont>
      <p:font typeface="Montserrat Light" panose="00000400000000000000" pitchFamily="2" charset="0"/>
      <p:regular r:id="rId35"/>
      <p:italic r:id="rId36"/>
    </p:embeddedFont>
  </p:embeddedFontLst>
  <p:defaultTextStyle>
    <a:defPPr>
      <a:defRPr lang="en-US"/>
    </a:defPPr>
    <a:lvl1pPr marL="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80" userDrawn="1">
          <p15:clr>
            <a:srgbClr val="A4A3A4"/>
          </p15:clr>
        </p15:guide>
        <p15:guide id="2" pos="14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F6781BC-BE62-0F84-DD90-61E0415FB7AD}" name="Leo J. Arnett" initials="LA" userId="S::ljarnett@gnoinc.org::49676c49-83ea-418a-ad18-0cd0773ea38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30B0"/>
    <a:srgbClr val="6630C7"/>
    <a:srgbClr val="1E30B7"/>
    <a:srgbClr val="B8B8B8"/>
    <a:srgbClr val="E3E0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A2208D-CBBD-A24C-0BDA-97F40D240510}" v="432" dt="2024-10-01T16:25:30.855"/>
    <p1510:client id="{15EEC4B7-052D-362C-EE1F-BA8A0B7BF244}" v="315" dt="2024-10-01T15:27:28.434"/>
    <p1510:client id="{74B71943-902A-1B19-FCB6-5378CF74CFDC}" v="27" dt="2024-10-01T15:40:09.4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080"/>
        <p:guide pos="14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theme" Target="theme/theme1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4226FC36-AAE8-1342-B1CF-70003B8FE813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966D5DBD-D2DA-F84C-B0B7-68208F6F42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81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6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228600" algn="l" defTabSz="457200" rtl="0" eaLnBrk="1" latinLnBrk="0" hangingPunct="1">
      <a:defRPr sz="6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457200" algn="l" defTabSz="457200" rtl="0" eaLnBrk="1" latinLnBrk="0" hangingPunct="1">
      <a:defRPr sz="6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685800" algn="l" defTabSz="457200" rtl="0" eaLnBrk="1" latinLnBrk="0" hangingPunct="1">
      <a:defRPr sz="6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914400" algn="l" defTabSz="457200" rtl="0" eaLnBrk="1" latinLnBrk="0" hangingPunct="1">
      <a:defRPr sz="6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E88F43-DB51-5E4F-9659-D26DDBDDEA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883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Section Header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6D5DBD-D2DA-F84C-B0B7-68208F6F420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730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Who We 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6D5DBD-D2DA-F84C-B0B7-68208F6F420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32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E88F43-DB51-5E4F-9659-D26DDBDDEA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4813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Content + Gallery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6D5DBD-D2DA-F84C-B0B7-68208F6F420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132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Section Header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6D5DBD-D2DA-F84C-B0B7-68208F6F420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112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Energy Initiatives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6D5DBD-D2DA-F84C-B0B7-68208F6F420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838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2018 to present, building upon legacy – incumbent and new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6D5DBD-D2DA-F84C-B0B7-68208F6F420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2149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Big Idea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6D5DBD-D2DA-F84C-B0B7-68208F6F420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2367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6D5DBD-D2DA-F84C-B0B7-68208F6F420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8573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Energy Initiatives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6D5DBD-D2DA-F84C-B0B7-68208F6F420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497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5B207-0DAD-E048-83DD-6E073EC646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2C816D-642A-9F43-8FBE-E7889B49C7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CB9FB-E2B8-BC40-B4B5-574E6F071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270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27020-C738-B444-80E2-DFEC5DDF9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A7908-C148-3D49-AF70-EBBFB4DE5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A808B5C5-D6D1-074C-A54B-04DF43DA8D86}"/>
              </a:ext>
            </a:extLst>
          </p:cNvPr>
          <p:cNvSpPr txBox="1"/>
          <p:nvPr userDrawn="1"/>
        </p:nvSpPr>
        <p:spPr>
          <a:xfrm>
            <a:off x="514350" y="495300"/>
            <a:ext cx="1843680" cy="134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0"/>
              </a:lnSpc>
            </a:pPr>
            <a:r>
              <a:rPr lang="en-US" sz="800" spc="40">
                <a:solidFill>
                  <a:srgbClr val="2230B0"/>
                </a:solidFill>
                <a:latin typeface="Aptos Mono" panose="020B0009020202020204" pitchFamily="49" charset="0"/>
              </a:rPr>
              <a:t>LOUISIANA FUTURE ENERGY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51C16FA8-B6BA-D54F-8706-A9F83D52469E}"/>
              </a:ext>
            </a:extLst>
          </p:cNvPr>
          <p:cNvSpPr txBox="1">
            <a:spLocks/>
          </p:cNvSpPr>
          <p:nvPr userDrawn="1"/>
        </p:nvSpPr>
        <p:spPr>
          <a:xfrm>
            <a:off x="6634053" y="438150"/>
            <a:ext cx="1995597" cy="13420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lang="en-US" sz="800" kern="1200" spc="40" smtClean="0">
                <a:solidFill>
                  <a:srgbClr val="2230B0"/>
                </a:solidFill>
                <a:latin typeface="Aptos Mono" panose="020B0009020202020204" pitchFamily="49" charset="0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2D4C09-14FF-6B4C-94B9-7BD863E200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432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4645C-D540-3046-9FCF-03FB572BF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1DBC0-8E5D-FA48-A73F-4F9885B5E5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7F389B-E2DD-C645-BBB6-8587DF0086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AF55DA93-B40F-A841-A2F6-991E7A3E5A72}"/>
              </a:ext>
            </a:extLst>
          </p:cNvPr>
          <p:cNvSpPr txBox="1">
            <a:spLocks/>
          </p:cNvSpPr>
          <p:nvPr userDrawn="1"/>
        </p:nvSpPr>
        <p:spPr>
          <a:xfrm>
            <a:off x="6634053" y="438150"/>
            <a:ext cx="1995597" cy="13420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lang="en-US" sz="800" kern="1200" spc="40" smtClean="0">
                <a:solidFill>
                  <a:srgbClr val="2230B0"/>
                </a:solidFill>
                <a:latin typeface="Aptos Mono" panose="020B0009020202020204" pitchFamily="49" charset="0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2D4C09-14FF-6B4C-94B9-7BD863E200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659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E50EE-300E-864B-85E5-2DE771C9D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78D38C-0F8C-9F42-9290-2D271BA62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2CE297-9C5A-D44A-8E62-08DA057649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09D1FD-E342-7942-BFA2-9E75D080CA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487F8C-CBA9-A94C-A675-4F706CB816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4AA9C275-B4B9-8343-93AC-AA1656C698BE}"/>
              </a:ext>
            </a:extLst>
          </p:cNvPr>
          <p:cNvSpPr txBox="1"/>
          <p:nvPr userDrawn="1"/>
        </p:nvSpPr>
        <p:spPr>
          <a:xfrm>
            <a:off x="514350" y="495300"/>
            <a:ext cx="1843680" cy="134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0"/>
              </a:lnSpc>
            </a:pPr>
            <a:r>
              <a:rPr lang="en-US" sz="800" spc="40">
                <a:solidFill>
                  <a:srgbClr val="2230B0"/>
                </a:solidFill>
                <a:latin typeface="Aptos Mono" panose="020B0009020202020204" pitchFamily="49" charset="0"/>
              </a:rPr>
              <a:t>LOUISIANA FUTURE ENERGY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4647D779-C006-F946-A8C7-CFD2C9044077}"/>
              </a:ext>
            </a:extLst>
          </p:cNvPr>
          <p:cNvSpPr txBox="1">
            <a:spLocks/>
          </p:cNvSpPr>
          <p:nvPr userDrawn="1"/>
        </p:nvSpPr>
        <p:spPr>
          <a:xfrm>
            <a:off x="6634053" y="438150"/>
            <a:ext cx="1995597" cy="13420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lang="en-US" sz="800" kern="1200" spc="40" smtClean="0">
                <a:solidFill>
                  <a:srgbClr val="2230B0"/>
                </a:solidFill>
                <a:latin typeface="Aptos Mono" panose="020B0009020202020204" pitchFamily="49" charset="0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2D4C09-14FF-6B4C-94B9-7BD863E200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094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4918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034F631B-EFF9-DF4B-96AD-796D012F1AAF}"/>
              </a:ext>
            </a:extLst>
          </p:cNvPr>
          <p:cNvSpPr txBox="1">
            <a:spLocks/>
          </p:cNvSpPr>
          <p:nvPr userDrawn="1"/>
        </p:nvSpPr>
        <p:spPr>
          <a:xfrm>
            <a:off x="6634053" y="438150"/>
            <a:ext cx="1995597" cy="13420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lang="en-US" sz="800" kern="1200" spc="40" smtClean="0">
                <a:solidFill>
                  <a:srgbClr val="2230B0"/>
                </a:solidFill>
                <a:latin typeface="Aptos Mono" panose="020B0009020202020204" pitchFamily="49" charset="0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2D4C09-14FF-6B4C-94B9-7BD863E200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B0FC1F14-C4DF-724E-9EA3-77EB95BC01E0}"/>
              </a:ext>
            </a:extLst>
          </p:cNvPr>
          <p:cNvSpPr txBox="1"/>
          <p:nvPr userDrawn="1"/>
        </p:nvSpPr>
        <p:spPr>
          <a:xfrm>
            <a:off x="514350" y="495300"/>
            <a:ext cx="2152650" cy="1342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"/>
              </a:lnSpc>
            </a:pPr>
            <a:r>
              <a:rPr lang="en-US" sz="800" spc="40">
                <a:solidFill>
                  <a:srgbClr val="2230B0"/>
                </a:solidFill>
                <a:latin typeface="Aptos Mono" panose="020B0009020202020204" pitchFamily="49" charset="0"/>
              </a:rPr>
              <a:t>LOUISIANA FUTURE ENERGY ALLIANCE</a:t>
            </a:r>
          </a:p>
        </p:txBody>
      </p:sp>
    </p:spTree>
    <p:extLst>
      <p:ext uri="{BB962C8B-B14F-4D97-AF65-F5344CB8AC3E}">
        <p14:creationId xmlns:p14="http://schemas.microsoft.com/office/powerpoint/2010/main" val="1324094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ue">
    <p:bg>
      <p:bgPr>
        <a:solidFill>
          <a:srgbClr val="1E30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>
            <a:extLst>
              <a:ext uri="{FF2B5EF4-FFF2-40B4-BE49-F238E27FC236}">
                <a16:creationId xmlns:a16="http://schemas.microsoft.com/office/drawing/2014/main" id="{B0FC1F14-C4DF-724E-9EA3-77EB95BC01E0}"/>
              </a:ext>
            </a:extLst>
          </p:cNvPr>
          <p:cNvSpPr txBox="1"/>
          <p:nvPr userDrawn="1"/>
        </p:nvSpPr>
        <p:spPr>
          <a:xfrm>
            <a:off x="514350" y="495300"/>
            <a:ext cx="2152650" cy="1342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"/>
              </a:lnSpc>
            </a:pPr>
            <a:r>
              <a:rPr lang="en-US" sz="800" spc="40">
                <a:solidFill>
                  <a:schemeClr val="bg1"/>
                </a:solidFill>
                <a:latin typeface="Aptos Mono" panose="020B0009020202020204" pitchFamily="49" charset="0"/>
              </a:rPr>
              <a:t>LOUISIANA FUTURE ENERGY ALLIANCE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A4FD71-3B1D-FB4D-A50D-E8397448C16D}"/>
              </a:ext>
            </a:extLst>
          </p:cNvPr>
          <p:cNvSpPr txBox="1">
            <a:spLocks/>
          </p:cNvSpPr>
          <p:nvPr userDrawn="1"/>
        </p:nvSpPr>
        <p:spPr>
          <a:xfrm>
            <a:off x="6634053" y="438150"/>
            <a:ext cx="1995597" cy="13420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lang="en-US" sz="800" kern="1200" spc="40" smtClean="0">
                <a:solidFill>
                  <a:srgbClr val="2230B0"/>
                </a:solidFill>
                <a:latin typeface="Aptos Mono" panose="020B0009020202020204" pitchFamily="49" charset="0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2D4C09-14FF-6B4C-94B9-7BD863E20066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863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3EE54-965A-7749-B951-33BA2E1B8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CA2D0-547A-854A-89F0-BE39AB25D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B57A63-7C47-7B45-B4C4-A38767F227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78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8FBBE-7571-764F-A63B-F937D3333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DFA47B-2643-2C4E-9FED-4E6E850C19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22356-2201-A741-A828-B4DFDA7B6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8689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Logo/Image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C4F2D3A8-C437-184F-8C60-D5254E7289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3284" y="1929811"/>
            <a:ext cx="2594344" cy="73560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" name="Picture Placeholder 25">
            <a:extLst>
              <a:ext uri="{FF2B5EF4-FFF2-40B4-BE49-F238E27FC236}">
                <a16:creationId xmlns:a16="http://schemas.microsoft.com/office/drawing/2014/main" id="{894D9979-B015-A041-B505-87F6BC5DD0B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23284" y="2705333"/>
            <a:ext cx="2594344" cy="73560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" name="Picture Placeholder 25">
            <a:extLst>
              <a:ext uri="{FF2B5EF4-FFF2-40B4-BE49-F238E27FC236}">
                <a16:creationId xmlns:a16="http://schemas.microsoft.com/office/drawing/2014/main" id="{4350C90E-3C22-C24A-B0AB-BD56CE432FA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23284" y="3480859"/>
            <a:ext cx="2594344" cy="73560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1" name="Picture Placeholder 25">
            <a:extLst>
              <a:ext uri="{FF2B5EF4-FFF2-40B4-BE49-F238E27FC236}">
                <a16:creationId xmlns:a16="http://schemas.microsoft.com/office/drawing/2014/main" id="{3AB169CC-D3C8-364E-92AA-D14F33F1ED7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23284" y="4256383"/>
            <a:ext cx="2594344" cy="73560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214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34539B-5E2B-7F47-BC6A-AF29B2D8D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492C15-84D6-4243-B565-5B695FB4B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8454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3" r:id="rId5"/>
    <p:sldLayoutId id="2147483667" r:id="rId6"/>
    <p:sldLayoutId id="2147483670" r:id="rId7"/>
    <p:sldLayoutId id="2147483668" r:id="rId8"/>
    <p:sldLayoutId id="2147483669" r:id="rId9"/>
    <p:sldLayoutId id="2147483671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BA8944F-2684-954E-B1D3-0E12893CA9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085" t="22333" b="20832"/>
          <a:stretch/>
        </p:blipFill>
        <p:spPr>
          <a:xfrm>
            <a:off x="5442" y="0"/>
            <a:ext cx="9215438" cy="51435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BE5937F-1C9F-EE46-AD0B-61D412B4BF40}"/>
              </a:ext>
            </a:extLst>
          </p:cNvPr>
          <p:cNvSpPr/>
          <p:nvPr/>
        </p:nvSpPr>
        <p:spPr>
          <a:xfrm>
            <a:off x="121444" y="2438858"/>
            <a:ext cx="8965406" cy="25709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3C7693D9-9C9B-5942-8059-FC330899CA67}"/>
              </a:ext>
            </a:extLst>
          </p:cNvPr>
          <p:cNvSpPr/>
          <p:nvPr/>
        </p:nvSpPr>
        <p:spPr>
          <a:xfrm>
            <a:off x="121444" y="3729038"/>
            <a:ext cx="8965406" cy="1280790"/>
          </a:xfrm>
          <a:custGeom>
            <a:avLst/>
            <a:gdLst>
              <a:gd name="connsiteX0" fmla="*/ 0 w 10567686"/>
              <a:gd name="connsiteY0" fmla="*/ 1724627 h 4224759"/>
              <a:gd name="connsiteX1" fmla="*/ 0 w 10567686"/>
              <a:gd name="connsiteY1" fmla="*/ 4224759 h 4224759"/>
              <a:gd name="connsiteX2" fmla="*/ 10567686 w 10567686"/>
              <a:gd name="connsiteY2" fmla="*/ 4224759 h 4224759"/>
              <a:gd name="connsiteX3" fmla="*/ 10567686 w 10567686"/>
              <a:gd name="connsiteY3" fmla="*/ 0 h 4224759"/>
              <a:gd name="connsiteX4" fmla="*/ 0 w 10567686"/>
              <a:gd name="connsiteY4" fmla="*/ 1724627 h 4224759"/>
              <a:gd name="connsiteX0" fmla="*/ 11575 w 10567686"/>
              <a:gd name="connsiteY0" fmla="*/ 967359 h 4224759"/>
              <a:gd name="connsiteX1" fmla="*/ 0 w 10567686"/>
              <a:gd name="connsiteY1" fmla="*/ 4224759 h 4224759"/>
              <a:gd name="connsiteX2" fmla="*/ 10567686 w 10567686"/>
              <a:gd name="connsiteY2" fmla="*/ 4224759 h 4224759"/>
              <a:gd name="connsiteX3" fmla="*/ 10567686 w 10567686"/>
              <a:gd name="connsiteY3" fmla="*/ 0 h 4224759"/>
              <a:gd name="connsiteX4" fmla="*/ 11575 w 10567686"/>
              <a:gd name="connsiteY4" fmla="*/ 967359 h 4224759"/>
              <a:gd name="connsiteX0" fmla="*/ 11575 w 10567686"/>
              <a:gd name="connsiteY0" fmla="*/ 801641 h 4224759"/>
              <a:gd name="connsiteX1" fmla="*/ 0 w 10567686"/>
              <a:gd name="connsiteY1" fmla="*/ 4224759 h 4224759"/>
              <a:gd name="connsiteX2" fmla="*/ 10567686 w 10567686"/>
              <a:gd name="connsiteY2" fmla="*/ 4224759 h 4224759"/>
              <a:gd name="connsiteX3" fmla="*/ 10567686 w 10567686"/>
              <a:gd name="connsiteY3" fmla="*/ 0 h 4224759"/>
              <a:gd name="connsiteX4" fmla="*/ 11575 w 10567686"/>
              <a:gd name="connsiteY4" fmla="*/ 801641 h 4224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67686" h="4224759">
                <a:moveTo>
                  <a:pt x="11575" y="801641"/>
                </a:moveTo>
                <a:cubicBezTo>
                  <a:pt x="7717" y="1887441"/>
                  <a:pt x="3858" y="3138959"/>
                  <a:pt x="0" y="4224759"/>
                </a:cubicBezTo>
                <a:lnTo>
                  <a:pt x="10567686" y="4224759"/>
                </a:lnTo>
                <a:lnTo>
                  <a:pt x="10567686" y="0"/>
                </a:lnTo>
                <a:lnTo>
                  <a:pt x="11575" y="801641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8B25DE-2825-2847-811F-5D9F4209C6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7855" y="3515506"/>
            <a:ext cx="7632099" cy="1058903"/>
          </a:xfrm>
        </p:spPr>
        <p:txBody>
          <a:bodyPr>
            <a:noAutofit/>
          </a:bodyPr>
          <a:lstStyle/>
          <a:p>
            <a:pPr algn="l"/>
            <a:r>
              <a:rPr lang="en-US" sz="3300" b="1">
                <a:solidFill>
                  <a:schemeClr val="bg1"/>
                </a:solidFill>
                <a:latin typeface="Helvetica" pitchFamily="2" charset="0"/>
              </a:rPr>
              <a:t>GNO, Inc. H2F + LFE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9AFBB1-FA04-5C40-984E-F31559B41C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4718940"/>
            <a:ext cx="8242186" cy="198912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en-US" sz="900" b="1">
                <a:solidFill>
                  <a:schemeClr val="bg1"/>
                </a:solidFill>
                <a:latin typeface="Helvetica" pitchFamily="2" charset="0"/>
              </a:rPr>
              <a:t>Prepared for Louisiana Clean Hydrogen Task Force						October 2024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2FDCBFDE-AF8C-A644-9C83-D476E0F1DEA2}"/>
              </a:ext>
            </a:extLst>
          </p:cNvPr>
          <p:cNvSpPr/>
          <p:nvPr/>
        </p:nvSpPr>
        <p:spPr>
          <a:xfrm>
            <a:off x="0" y="0"/>
            <a:ext cx="9220880" cy="5143500"/>
          </a:xfrm>
          <a:prstGeom prst="frame">
            <a:avLst>
              <a:gd name="adj1" fmla="val 27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149C28-927C-7545-91A2-A9B7B0DA65E6}"/>
              </a:ext>
            </a:extLst>
          </p:cNvPr>
          <p:cNvSpPr txBox="1"/>
          <p:nvPr/>
        </p:nvSpPr>
        <p:spPr>
          <a:xfrm>
            <a:off x="2132137" y="5387487"/>
            <a:ext cx="18473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013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48FC40A-7411-4E49-9317-9427EA8604C8}"/>
              </a:ext>
            </a:extLst>
          </p:cNvPr>
          <p:cNvCxnSpPr>
            <a:cxnSpLocks/>
          </p:cNvCxnSpPr>
          <p:nvPr/>
        </p:nvCxnSpPr>
        <p:spPr>
          <a:xfrm>
            <a:off x="555532" y="4663005"/>
            <a:ext cx="69300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37F4820F-5274-3440-8F1B-15C72F9451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3378" r="10533" b="41817"/>
          <a:stretch/>
        </p:blipFill>
        <p:spPr>
          <a:xfrm>
            <a:off x="6232846" y="432722"/>
            <a:ext cx="2505395" cy="586540"/>
          </a:xfrm>
          <a:prstGeom prst="rect">
            <a:avLst/>
          </a:prstGeom>
        </p:spPr>
      </p:pic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84A2AC34-3D62-EF0F-A149-397EC7092E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075196"/>
            <a:ext cx="1938187" cy="383761"/>
          </a:xfrm>
          <a:prstGeom prst="rect">
            <a:avLst/>
          </a:prstGeom>
        </p:spPr>
      </p:pic>
      <p:pic>
        <p:nvPicPr>
          <p:cNvPr id="1026" name="Picture 2" descr="Louisiana Future Energy">
            <a:extLst>
              <a:ext uri="{FF2B5EF4-FFF2-40B4-BE49-F238E27FC236}">
                <a16:creationId xmlns:a16="http://schemas.microsoft.com/office/drawing/2014/main" id="{6710C204-1991-A4FC-E2A2-E518B115D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566304"/>
            <a:ext cx="1489934" cy="40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410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6">
            <a:extLst>
              <a:ext uri="{FF2B5EF4-FFF2-40B4-BE49-F238E27FC236}">
                <a16:creationId xmlns:a16="http://schemas.microsoft.com/office/drawing/2014/main" id="{0D9E59AB-18A1-5DB0-7982-A9C460A3E887}"/>
              </a:ext>
            </a:extLst>
          </p:cNvPr>
          <p:cNvSpPr/>
          <p:nvPr/>
        </p:nvSpPr>
        <p:spPr>
          <a:xfrm flipV="1">
            <a:off x="-40833" y="678675"/>
            <a:ext cx="3259205" cy="4448494"/>
          </a:xfrm>
          <a:custGeom>
            <a:avLst/>
            <a:gdLst>
              <a:gd name="connsiteX0" fmla="*/ 0 w 7287768"/>
              <a:gd name="connsiteY0" fmla="*/ 0 h 6729984"/>
              <a:gd name="connsiteX1" fmla="*/ 5166360 w 7287768"/>
              <a:gd name="connsiteY1" fmla="*/ 0 h 6729984"/>
              <a:gd name="connsiteX2" fmla="*/ 7287768 w 7287768"/>
              <a:gd name="connsiteY2" fmla="*/ 6729984 h 6729984"/>
              <a:gd name="connsiteX3" fmla="*/ 9144 w 7287768"/>
              <a:gd name="connsiteY3" fmla="*/ 6729984 h 6729984"/>
              <a:gd name="connsiteX4" fmla="*/ 0 w 7287768"/>
              <a:gd name="connsiteY4" fmla="*/ 0 h 6729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7768" h="6729984">
                <a:moveTo>
                  <a:pt x="0" y="0"/>
                </a:moveTo>
                <a:lnTo>
                  <a:pt x="5166360" y="0"/>
                </a:lnTo>
                <a:lnTo>
                  <a:pt x="7287768" y="6729984"/>
                </a:lnTo>
                <a:lnTo>
                  <a:pt x="9144" y="67299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8576" tIns="19289" rIns="38576" bIns="19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257175">
              <a:defRPr/>
            </a:pPr>
            <a:endParaRPr lang="en-US" sz="760">
              <a:solidFill>
                <a:srgbClr val="FFFFFF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DC5851E-2E27-004D-9C2B-207B3D1ED745}"/>
              </a:ext>
            </a:extLst>
          </p:cNvPr>
          <p:cNvGrpSpPr/>
          <p:nvPr/>
        </p:nvGrpSpPr>
        <p:grpSpPr>
          <a:xfrm>
            <a:off x="542926" y="809974"/>
            <a:ext cx="4564853" cy="4448493"/>
            <a:chOff x="1088738" y="989047"/>
            <a:chExt cx="4924590" cy="5351783"/>
          </a:xfrm>
        </p:grpSpPr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104F769-E776-444B-A7A6-7812DADE577C}"/>
                </a:ext>
              </a:extLst>
            </p:cNvPr>
            <p:cNvSpPr/>
            <p:nvPr/>
          </p:nvSpPr>
          <p:spPr>
            <a:xfrm>
              <a:off x="1180619" y="2496075"/>
              <a:ext cx="1964316" cy="1616984"/>
            </a:xfrm>
            <a:custGeom>
              <a:avLst/>
              <a:gdLst>
                <a:gd name="connsiteX0" fmla="*/ 1747777 w 1747777"/>
                <a:gd name="connsiteY0" fmla="*/ 0 h 1307939"/>
                <a:gd name="connsiteX1" fmla="*/ 243068 w 1747777"/>
                <a:gd name="connsiteY1" fmla="*/ 34724 h 1307939"/>
                <a:gd name="connsiteX2" fmla="*/ 0 w 1747777"/>
                <a:gd name="connsiteY2" fmla="*/ 775504 h 1307939"/>
                <a:gd name="connsiteX3" fmla="*/ 381964 w 1747777"/>
                <a:gd name="connsiteY3" fmla="*/ 1111170 h 1307939"/>
                <a:gd name="connsiteX4" fmla="*/ 1458410 w 1747777"/>
                <a:gd name="connsiteY4" fmla="*/ 1307939 h 1307939"/>
                <a:gd name="connsiteX5" fmla="*/ 1747777 w 1747777"/>
                <a:gd name="connsiteY5" fmla="*/ 0 h 130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7777" h="1307939">
                  <a:moveTo>
                    <a:pt x="1747777" y="0"/>
                  </a:moveTo>
                  <a:lnTo>
                    <a:pt x="243068" y="34724"/>
                  </a:lnTo>
                  <a:lnTo>
                    <a:pt x="0" y="775504"/>
                  </a:lnTo>
                  <a:lnTo>
                    <a:pt x="381964" y="1111170"/>
                  </a:lnTo>
                  <a:lnTo>
                    <a:pt x="1458410" y="1307939"/>
                  </a:lnTo>
                  <a:lnTo>
                    <a:pt x="174777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57175">
                <a:defRPr/>
              </a:pPr>
              <a:r>
                <a:rPr lang="en-US" sz="1013">
                  <a:solidFill>
                    <a:srgbClr val="FFFFFF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</a:t>
              </a:r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0329539A-E308-D747-8A81-B73A69BFB7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0187" r="5897"/>
            <a:stretch/>
          </p:blipFill>
          <p:spPr>
            <a:xfrm>
              <a:off x="1088738" y="989047"/>
              <a:ext cx="4924590" cy="5351783"/>
            </a:xfrm>
            <a:prstGeom prst="rect">
              <a:avLst/>
            </a:prstGeom>
            <a:effectLst/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AA58752-F80E-FD43-905E-D6F43CDADA71}"/>
              </a:ext>
            </a:extLst>
          </p:cNvPr>
          <p:cNvGrpSpPr/>
          <p:nvPr/>
        </p:nvGrpSpPr>
        <p:grpSpPr>
          <a:xfrm>
            <a:off x="4983479" y="914579"/>
            <a:ext cx="3910490" cy="559591"/>
            <a:chOff x="4571998" y="378412"/>
            <a:chExt cx="4572002" cy="99482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D7E8D5C-874E-D544-9EDA-12A84DD1CF93}"/>
                </a:ext>
              </a:extLst>
            </p:cNvPr>
            <p:cNvSpPr txBox="1"/>
            <p:nvPr/>
          </p:nvSpPr>
          <p:spPr>
            <a:xfrm>
              <a:off x="4571998" y="378412"/>
              <a:ext cx="4016416" cy="820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defRPr/>
              </a:pPr>
              <a:r>
                <a:rPr lang="en-US" sz="1200" b="1">
                  <a:solidFill>
                    <a:srgbClr val="3C4548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GNO, Inc. </a:t>
              </a:r>
              <a:r>
                <a:rPr lang="en-US" sz="1200">
                  <a:solidFill>
                    <a:srgbClr val="3C4548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is the economic development organization for southeast Louisiana.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261998E-92B2-EE4F-A97A-A5E72469407D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1373240"/>
              <a:ext cx="4572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378C4F6-176D-D64E-8A22-9351B4254EBB}"/>
              </a:ext>
            </a:extLst>
          </p:cNvPr>
          <p:cNvGrpSpPr/>
          <p:nvPr/>
        </p:nvGrpSpPr>
        <p:grpSpPr>
          <a:xfrm>
            <a:off x="4987811" y="1611192"/>
            <a:ext cx="3906158" cy="1465219"/>
            <a:chOff x="5937537" y="2004905"/>
            <a:chExt cx="2650878" cy="233827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FF1A49A-4A51-CC49-B0B4-DB2039A6D311}"/>
                </a:ext>
              </a:extLst>
            </p:cNvPr>
            <p:cNvSpPr/>
            <p:nvPr/>
          </p:nvSpPr>
          <p:spPr>
            <a:xfrm>
              <a:off x="5937537" y="2496075"/>
              <a:ext cx="2650878" cy="1747081"/>
            </a:xfrm>
            <a:prstGeom prst="rect">
              <a:avLst/>
            </a:prstGeom>
            <a:solidFill>
              <a:schemeClr val="bg2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57175">
                <a:defRPr/>
              </a:pPr>
              <a:endParaRPr lang="en-US" sz="1013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1DA4740-D905-CB4A-9192-C4B7D4DEC6F4}"/>
                </a:ext>
              </a:extLst>
            </p:cNvPr>
            <p:cNvSpPr/>
            <p:nvPr/>
          </p:nvSpPr>
          <p:spPr>
            <a:xfrm>
              <a:off x="5937537" y="2004905"/>
              <a:ext cx="2650878" cy="49117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57175">
                <a:defRPr/>
              </a:pPr>
              <a:endParaRPr lang="en-US" sz="1013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FEA0A8D-86A9-7D48-9602-2AE0D39BD206}"/>
                </a:ext>
              </a:extLst>
            </p:cNvPr>
            <p:cNvSpPr txBox="1"/>
            <p:nvPr/>
          </p:nvSpPr>
          <p:spPr>
            <a:xfrm>
              <a:off x="6063062" y="2073854"/>
              <a:ext cx="2399827" cy="405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defRPr/>
              </a:pPr>
              <a:r>
                <a:rPr lang="en-US" sz="1050" b="1">
                  <a:solidFill>
                    <a:srgbClr val="FFFFFF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Business Development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3A27BDA-E383-C74A-9ED3-10153F77B524}"/>
                </a:ext>
              </a:extLst>
            </p:cNvPr>
            <p:cNvSpPr/>
            <p:nvPr/>
          </p:nvSpPr>
          <p:spPr>
            <a:xfrm>
              <a:off x="6073222" y="2496291"/>
              <a:ext cx="2389667" cy="18468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96441" indent="-96441" defTabSz="257175">
                <a:lnSpc>
                  <a:spcPct val="20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>
                  <a:solidFill>
                    <a:srgbClr val="3C4548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Business Attraction</a:t>
              </a:r>
            </a:p>
            <a:p>
              <a:pPr marL="96441" indent="-96441" defTabSz="257175">
                <a:lnSpc>
                  <a:spcPct val="20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>
                  <a:solidFill>
                    <a:srgbClr val="3C4548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Business Growth</a:t>
              </a:r>
            </a:p>
            <a:p>
              <a:pPr marL="96441" indent="-96441" defTabSz="257175">
                <a:lnSpc>
                  <a:spcPct val="20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>
                  <a:solidFill>
                    <a:srgbClr val="3C4548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Business Retention</a:t>
              </a:r>
            </a:p>
            <a:p>
              <a:pPr marL="96441" indent="-96441" defTabSz="257175">
                <a:lnSpc>
                  <a:spcPct val="20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>
                  <a:solidFill>
                    <a:srgbClr val="3C4548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Research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F2D9965-02B8-1B4F-A46C-FBF744602ED0}"/>
              </a:ext>
            </a:extLst>
          </p:cNvPr>
          <p:cNvGrpSpPr/>
          <p:nvPr/>
        </p:nvGrpSpPr>
        <p:grpSpPr>
          <a:xfrm>
            <a:off x="4992140" y="3079212"/>
            <a:ext cx="3901829" cy="1480763"/>
            <a:chOff x="5937537" y="2004905"/>
            <a:chExt cx="2650878" cy="224954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515C38-E4C7-BB44-A59F-AD7B04A2FEA7}"/>
                </a:ext>
              </a:extLst>
            </p:cNvPr>
            <p:cNvSpPr/>
            <p:nvPr/>
          </p:nvSpPr>
          <p:spPr>
            <a:xfrm>
              <a:off x="5937537" y="2496075"/>
              <a:ext cx="2650878" cy="1758153"/>
            </a:xfrm>
            <a:prstGeom prst="rect">
              <a:avLst/>
            </a:prstGeom>
            <a:solidFill>
              <a:schemeClr val="bg2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57175">
                <a:defRPr/>
              </a:pPr>
              <a:endParaRPr lang="en-US" sz="1013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0181FDE-E3C9-9A4D-9AAB-ABDC43468485}"/>
                </a:ext>
              </a:extLst>
            </p:cNvPr>
            <p:cNvSpPr/>
            <p:nvPr/>
          </p:nvSpPr>
          <p:spPr>
            <a:xfrm>
              <a:off x="5937537" y="2004905"/>
              <a:ext cx="2650878" cy="49117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57175">
                <a:defRPr/>
              </a:pPr>
              <a:endParaRPr lang="en-US" sz="1013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8AF80F4-83A2-034F-B654-9C82B52E3423}"/>
                </a:ext>
              </a:extLst>
            </p:cNvPr>
            <p:cNvSpPr txBox="1"/>
            <p:nvPr/>
          </p:nvSpPr>
          <p:spPr>
            <a:xfrm>
              <a:off x="6063062" y="2073854"/>
              <a:ext cx="2399827" cy="385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defRPr/>
              </a:pPr>
              <a:r>
                <a:rPr lang="en-US" sz="1050" b="1">
                  <a:solidFill>
                    <a:srgbClr val="FFFFFF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Business Environment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D2D7937-8614-3F4E-9C77-3F0C09EE4E81}"/>
                </a:ext>
              </a:extLst>
            </p:cNvPr>
            <p:cNvSpPr/>
            <p:nvPr/>
          </p:nvSpPr>
          <p:spPr>
            <a:xfrm>
              <a:off x="6073222" y="2496294"/>
              <a:ext cx="2389667" cy="17581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96441" indent="-96441" defTabSz="257175">
                <a:lnSpc>
                  <a:spcPct val="20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>
                  <a:solidFill>
                    <a:srgbClr val="3C4548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Policy</a:t>
              </a:r>
            </a:p>
            <a:p>
              <a:pPr marL="96441" indent="-96441" defTabSz="257175">
                <a:lnSpc>
                  <a:spcPct val="20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>
                  <a:solidFill>
                    <a:srgbClr val="3C4548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Workforce</a:t>
              </a:r>
            </a:p>
            <a:p>
              <a:pPr marL="96441" indent="-96441" defTabSz="257175">
                <a:lnSpc>
                  <a:spcPct val="20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>
                  <a:solidFill>
                    <a:srgbClr val="3C4548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Brand Development</a:t>
              </a:r>
            </a:p>
            <a:p>
              <a:pPr marL="96441" indent="-96441" defTabSz="257175">
                <a:lnSpc>
                  <a:spcPct val="20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>
                  <a:solidFill>
                    <a:srgbClr val="3C4548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Ecosystem Development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FE73341-ECB3-EBAD-604A-6849B2058E0A}"/>
              </a:ext>
            </a:extLst>
          </p:cNvPr>
          <p:cNvGrpSpPr/>
          <p:nvPr/>
        </p:nvGrpSpPr>
        <p:grpSpPr>
          <a:xfrm>
            <a:off x="1" y="15956"/>
            <a:ext cx="6072572" cy="533883"/>
            <a:chOff x="-494180" y="377199"/>
            <a:chExt cx="7400076" cy="711844"/>
          </a:xfrm>
        </p:grpSpPr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1B50CDC0-0073-5C04-8A5E-423C8176BB11}"/>
                </a:ext>
              </a:extLst>
            </p:cNvPr>
            <p:cNvSpPr/>
            <p:nvPr/>
          </p:nvSpPr>
          <p:spPr>
            <a:xfrm flipH="1">
              <a:off x="-494180" y="377199"/>
              <a:ext cx="3834455" cy="711844"/>
            </a:xfrm>
            <a:prstGeom prst="parallelogram">
              <a:avLst>
                <a:gd name="adj" fmla="val 2621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>
                <a:latin typeface="Helvetica" pitchFamily="2" charset="0"/>
              </a:endParaRPr>
            </a:p>
          </p:txBody>
        </p:sp>
        <p:sp>
          <p:nvSpPr>
            <p:cNvPr id="26" name="Parallelogram 25">
              <a:extLst>
                <a:ext uri="{FF2B5EF4-FFF2-40B4-BE49-F238E27FC236}">
                  <a16:creationId xmlns:a16="http://schemas.microsoft.com/office/drawing/2014/main" id="{1166EE6D-E9AA-630E-A1B8-95993AFC1056}"/>
                </a:ext>
              </a:extLst>
            </p:cNvPr>
            <p:cNvSpPr/>
            <p:nvPr/>
          </p:nvSpPr>
          <p:spPr>
            <a:xfrm flipH="1">
              <a:off x="342433" y="481371"/>
              <a:ext cx="6563463" cy="503498"/>
            </a:xfrm>
            <a:prstGeom prst="parallelogram">
              <a:avLst>
                <a:gd name="adj" fmla="val 2621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>
                <a:latin typeface="Helvetica" pitchFamily="2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6A76523-F18D-2748-C35C-34FF7CE080A3}"/>
                </a:ext>
              </a:extLst>
            </p:cNvPr>
            <p:cNvSpPr txBox="1"/>
            <p:nvPr/>
          </p:nvSpPr>
          <p:spPr>
            <a:xfrm>
              <a:off x="625289" y="532990"/>
              <a:ext cx="608162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/>
              <a:r>
                <a:rPr lang="en-US" sz="1500" b="1">
                  <a:solidFill>
                    <a:srgbClr val="FFFFFF"/>
                  </a:solidFill>
                  <a:latin typeface="Helvetica" pitchFamily="2" charset="0"/>
                </a:rPr>
                <a:t>About GNO, Inc.</a:t>
              </a: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85472A02-EA27-D05A-0EB1-F628DAF50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0792" y="180796"/>
            <a:ext cx="915662" cy="1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6519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73111" y="514350"/>
            <a:ext cx="3056540" cy="4114800"/>
          </a:xfrm>
          <a:custGeom>
            <a:avLst/>
            <a:gdLst/>
            <a:ahLst/>
            <a:cxnLst/>
            <a:rect l="l" t="t" r="r" b="b"/>
            <a:pathLst>
              <a:path w="6113079" h="8229600">
                <a:moveTo>
                  <a:pt x="0" y="0"/>
                </a:moveTo>
                <a:lnTo>
                  <a:pt x="6113079" y="0"/>
                </a:lnTo>
                <a:lnTo>
                  <a:pt x="611307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14351" y="1814514"/>
            <a:ext cx="4514849" cy="1559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6000">
                <a:solidFill>
                  <a:srgbClr val="2230B0"/>
                </a:solidFill>
                <a:latin typeface="Aptos" panose="020B0004020202020204" pitchFamily="34" charset="0"/>
                <a:cs typeface="Biome Light" panose="020B0303030204020804" pitchFamily="34" charset="0"/>
              </a:rPr>
              <a:t>H</a:t>
            </a:r>
            <a:r>
              <a:rPr lang="en-US" sz="6000" baseline="-25000">
                <a:solidFill>
                  <a:srgbClr val="2230B0"/>
                </a:solidFill>
                <a:latin typeface="Aptos" panose="020B0004020202020204" pitchFamily="34" charset="0"/>
                <a:cs typeface="Biome Light" panose="020B0303030204020804" pitchFamily="34" charset="0"/>
              </a:rPr>
              <a:t>2</a:t>
            </a:r>
            <a:r>
              <a:rPr lang="en-US" sz="6000">
                <a:solidFill>
                  <a:srgbClr val="2230B0"/>
                </a:solidFill>
                <a:latin typeface="Aptos" panose="020B0004020202020204" pitchFamily="34" charset="0"/>
                <a:cs typeface="Biome Light" panose="020B0303030204020804" pitchFamily="34" charset="0"/>
              </a:rPr>
              <a:t>theFuture Overview</a:t>
            </a:r>
          </a:p>
        </p:txBody>
      </p:sp>
    </p:spTree>
    <p:extLst>
      <p:ext uri="{BB962C8B-B14F-4D97-AF65-F5344CB8AC3E}">
        <p14:creationId xmlns:p14="http://schemas.microsoft.com/office/powerpoint/2010/main" val="3465507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096000" y="1621418"/>
            <a:ext cx="2916947" cy="566142"/>
          </a:xfrm>
          <a:custGeom>
            <a:avLst/>
            <a:gdLst/>
            <a:ahLst/>
            <a:cxnLst/>
            <a:rect l="l" t="t" r="r" b="b"/>
            <a:pathLst>
              <a:path w="5620694" h="1072448">
                <a:moveTo>
                  <a:pt x="0" y="0"/>
                </a:moveTo>
                <a:lnTo>
                  <a:pt x="5620694" y="0"/>
                </a:lnTo>
                <a:lnTo>
                  <a:pt x="5620694" y="1072448"/>
                </a:lnTo>
                <a:lnTo>
                  <a:pt x="0" y="10724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5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" y="0"/>
            <a:ext cx="3376075" cy="5143500"/>
            <a:chOff x="0" y="0"/>
            <a:chExt cx="1778344" cy="270933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78344" cy="2709333"/>
            </a:xfrm>
            <a:custGeom>
              <a:avLst/>
              <a:gdLst/>
              <a:ahLst/>
              <a:cxnLst/>
              <a:rect l="l" t="t" r="r" b="b"/>
              <a:pathLst>
                <a:path w="1778344" h="2709333">
                  <a:moveTo>
                    <a:pt x="0" y="0"/>
                  </a:moveTo>
                  <a:lnTo>
                    <a:pt x="1778344" y="0"/>
                  </a:lnTo>
                  <a:lnTo>
                    <a:pt x="177834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230B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778344" cy="2747433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120"/>
                </a:lnSpc>
              </a:pPr>
              <a:endParaRPr sz="450">
                <a:latin typeface="Aptos" panose="020B0004020202020204" pitchFamily="34" charset="0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14350" y="1276350"/>
            <a:ext cx="2000250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ptos" panose="020B0004020202020204" pitchFamily="34" charset="0"/>
              </a:rPr>
              <a:t>H</a:t>
            </a:r>
            <a:r>
              <a:rPr lang="en-US" sz="1200" baseline="-25000">
                <a:solidFill>
                  <a:schemeClr val="bg1"/>
                </a:solidFill>
                <a:latin typeface="Aptos" panose="020B0004020202020204" pitchFamily="34" charset="0"/>
              </a:rPr>
              <a:t>2</a:t>
            </a:r>
            <a:r>
              <a:rPr lang="en-US" sz="1200">
                <a:solidFill>
                  <a:schemeClr val="bg1"/>
                </a:solidFill>
                <a:latin typeface="Aptos" panose="020B0004020202020204" pitchFamily="34" charset="0"/>
              </a:rPr>
              <a:t>theFuture, led by Greater New Orleans Development Foundation, was developed with a partnership of 25 organizations across South Louisiana to decarbonize the South Louisiana industrial corridor.</a:t>
            </a:r>
          </a:p>
          <a:p>
            <a:endParaRPr lang="en-US" sz="1200">
              <a:solidFill>
                <a:schemeClr val="bg1"/>
              </a:solidFill>
              <a:latin typeface="Aptos" panose="020B0004020202020204" pitchFamily="34" charset="0"/>
            </a:endParaRPr>
          </a:p>
          <a:p>
            <a:r>
              <a:rPr lang="en-US" sz="1200">
                <a:solidFill>
                  <a:schemeClr val="bg1"/>
                </a:solidFill>
                <a:latin typeface="Aptos" panose="020B0004020202020204" pitchFamily="34" charset="0"/>
              </a:rPr>
              <a:t>H</a:t>
            </a:r>
            <a:r>
              <a:rPr lang="en-US" sz="1200" baseline="-25000">
                <a:solidFill>
                  <a:schemeClr val="bg1"/>
                </a:solidFill>
                <a:latin typeface="Aptos" panose="020B0004020202020204" pitchFamily="34" charset="0"/>
              </a:rPr>
              <a:t>2</a:t>
            </a:r>
            <a:r>
              <a:rPr lang="en-US" sz="1200">
                <a:solidFill>
                  <a:schemeClr val="bg1"/>
                </a:solidFill>
                <a:latin typeface="Aptos" panose="020B0004020202020204" pitchFamily="34" charset="0"/>
              </a:rPr>
              <a:t>theFuture is an Economic Development Administration Build Back Better Regional Challenge (BBBRC) awardee and received additional support from Louisiana Economic Development.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14350" y="495300"/>
            <a:ext cx="2152650" cy="1342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"/>
              </a:lnSpc>
            </a:pPr>
            <a:r>
              <a:rPr lang="en-US" sz="800" spc="40">
                <a:solidFill>
                  <a:schemeClr val="bg1"/>
                </a:solidFill>
                <a:latin typeface="Aptos Mono" panose="020B0009020202020204" pitchFamily="49" charset="0"/>
              </a:rPr>
              <a:t>LOUISIANA FUTURE ENERGY CENTER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4350" y="742950"/>
            <a:ext cx="2266778" cy="29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1600" b="1">
                <a:solidFill>
                  <a:schemeClr val="bg1"/>
                </a:solidFill>
                <a:latin typeface="Aptos" panose="020B0004020202020204" pitchFamily="34" charset="0"/>
                <a:cs typeface="Biome" panose="020B0503030204020804" pitchFamily="34" charset="0"/>
              </a:rPr>
              <a:t>WHO WE ARE</a:t>
            </a:r>
          </a:p>
        </p:txBody>
      </p:sp>
      <p:pic>
        <p:nvPicPr>
          <p:cNvPr id="16" name="Picture 15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B96DB7C7-0664-EE6F-E6FD-FFB288341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899" y="562402"/>
            <a:ext cx="4587400" cy="908305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1377A77-C346-C528-B869-9EDEC1E58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138" y="1566880"/>
            <a:ext cx="2209800" cy="67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F5F63BD-8766-F486-B306-4AEDF369A1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0" y="2392809"/>
            <a:ext cx="5237998" cy="26280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A5706C-1F0F-9870-6C4F-59C15BD2AA2E}"/>
              </a:ext>
            </a:extLst>
          </p:cNvPr>
          <p:cNvSpPr txBox="1"/>
          <p:nvPr/>
        </p:nvSpPr>
        <p:spPr>
          <a:xfrm>
            <a:off x="686534" y="718627"/>
            <a:ext cx="75002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57175"/>
            <a:r>
              <a:rPr lang="en-US" sz="1400">
                <a:solidFill>
                  <a:srgbClr val="3C454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South Louisiana is well positioned to bridge to a higher-job, lower carbon future. A transition to the production and use of clean hydrogen can both decarbonize South Louisiana’s industrial corridor and can create and preserve good jobs.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C79A11-2F74-8F9C-20C0-7CE5F9AB1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9647" y="1628609"/>
            <a:ext cx="6333978" cy="356286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7A9481B-D8B3-D8DC-F9BE-A27DAD5F2A4D}"/>
              </a:ext>
            </a:extLst>
          </p:cNvPr>
          <p:cNvGrpSpPr/>
          <p:nvPr/>
        </p:nvGrpSpPr>
        <p:grpSpPr>
          <a:xfrm>
            <a:off x="1" y="15956"/>
            <a:ext cx="6072572" cy="533883"/>
            <a:chOff x="-494180" y="377199"/>
            <a:chExt cx="7400076" cy="711844"/>
          </a:xfrm>
        </p:grpSpPr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1E2638DD-FAD7-7870-766D-1484E110E128}"/>
                </a:ext>
              </a:extLst>
            </p:cNvPr>
            <p:cNvSpPr/>
            <p:nvPr/>
          </p:nvSpPr>
          <p:spPr>
            <a:xfrm flipH="1">
              <a:off x="-494180" y="377199"/>
              <a:ext cx="3834455" cy="711844"/>
            </a:xfrm>
            <a:prstGeom prst="parallelogram">
              <a:avLst>
                <a:gd name="adj" fmla="val 2621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>
                <a:latin typeface="Helvetica" pitchFamily="2" charset="0"/>
              </a:endParaRPr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7FF89A51-D01A-0E0D-4A1C-FF5AEE775B47}"/>
                </a:ext>
              </a:extLst>
            </p:cNvPr>
            <p:cNvSpPr/>
            <p:nvPr/>
          </p:nvSpPr>
          <p:spPr>
            <a:xfrm flipH="1">
              <a:off x="342433" y="481371"/>
              <a:ext cx="6563463" cy="503498"/>
            </a:xfrm>
            <a:prstGeom prst="parallelogram">
              <a:avLst>
                <a:gd name="adj" fmla="val 2621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>
                <a:latin typeface="Helvetica" pitchFamily="2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FD4B51B-38EB-B9CF-89DB-AC9551E86AF8}"/>
                </a:ext>
              </a:extLst>
            </p:cNvPr>
            <p:cNvSpPr txBox="1"/>
            <p:nvPr/>
          </p:nvSpPr>
          <p:spPr>
            <a:xfrm>
              <a:off x="625289" y="532990"/>
              <a:ext cx="608162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/>
              <a:r>
                <a:rPr lang="en-US" sz="1500" b="1">
                  <a:solidFill>
                    <a:srgbClr val="FFFFFF"/>
                  </a:solidFill>
                  <a:latin typeface="Helvetica" pitchFamily="2" charset="0"/>
                </a:rPr>
                <a:t>Wind to Hydrogen: P2X Offtakes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E2D54C16-E1BE-DFC5-4736-FF9F8AA136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0792" y="180796"/>
            <a:ext cx="915662" cy="1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020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EFC7B3-0696-E90F-C93A-AB8B5227C4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04800" y="438150"/>
            <a:ext cx="2438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utoShape 2">
            <a:extLst>
              <a:ext uri="{FF2B5EF4-FFF2-40B4-BE49-F238E27FC236}">
                <a16:creationId xmlns:a16="http://schemas.microsoft.com/office/drawing/2014/main" id="{32C8B3AA-0CB2-184C-A9D3-AD16531BC947}"/>
              </a:ext>
            </a:extLst>
          </p:cNvPr>
          <p:cNvSpPr/>
          <p:nvPr/>
        </p:nvSpPr>
        <p:spPr>
          <a:xfrm>
            <a:off x="511037" y="971550"/>
            <a:ext cx="8115300" cy="0"/>
          </a:xfrm>
          <a:prstGeom prst="line">
            <a:avLst/>
          </a:prstGeom>
          <a:ln w="12700" cap="flat">
            <a:solidFill>
              <a:srgbClr val="2230B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9A96CBC4-1886-AE48-B0D9-69D5D8D21B60}"/>
              </a:ext>
            </a:extLst>
          </p:cNvPr>
          <p:cNvSpPr txBox="1"/>
          <p:nvPr/>
        </p:nvSpPr>
        <p:spPr>
          <a:xfrm>
            <a:off x="511037" y="414377"/>
            <a:ext cx="5756115" cy="421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sz="3200">
                <a:solidFill>
                  <a:srgbClr val="2230B0"/>
                </a:solidFill>
                <a:latin typeface="Aptos" panose="020B0004020202020204" pitchFamily="34" charset="0"/>
                <a:cs typeface="Biome Light" panose="020B0303030204020804" pitchFamily="34" charset="0"/>
              </a:rPr>
              <a:t>H</a:t>
            </a:r>
            <a:r>
              <a:rPr lang="en-US" sz="3200" baseline="-25000">
                <a:solidFill>
                  <a:srgbClr val="2230B0"/>
                </a:solidFill>
                <a:latin typeface="Aptos" panose="020B0004020202020204" pitchFamily="34" charset="0"/>
                <a:cs typeface="Biome Light" panose="020B0303030204020804" pitchFamily="34" charset="0"/>
              </a:rPr>
              <a:t>2</a:t>
            </a:r>
            <a:r>
              <a:rPr lang="en-US" sz="3200">
                <a:solidFill>
                  <a:srgbClr val="2230B0"/>
                </a:solidFill>
                <a:latin typeface="Aptos" panose="020B0004020202020204" pitchFamily="34" charset="0"/>
                <a:cs typeface="Biome Light" panose="020B0303030204020804" pitchFamily="34" charset="0"/>
              </a:rPr>
              <a:t>theFuture Initiative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EB4B251-8739-93BE-1024-9262DDD11F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9" b="10000"/>
          <a:stretch/>
        </p:blipFill>
        <p:spPr bwMode="auto">
          <a:xfrm>
            <a:off x="896567" y="1083489"/>
            <a:ext cx="7344240" cy="403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9D5557-B992-973E-1A6C-618708E705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162800" y="4800616"/>
            <a:ext cx="1066800" cy="3145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848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73111" y="514350"/>
            <a:ext cx="3056540" cy="4114800"/>
          </a:xfrm>
          <a:custGeom>
            <a:avLst/>
            <a:gdLst/>
            <a:ahLst/>
            <a:cxnLst/>
            <a:rect l="l" t="t" r="r" b="b"/>
            <a:pathLst>
              <a:path w="6113079" h="8229600">
                <a:moveTo>
                  <a:pt x="0" y="0"/>
                </a:moveTo>
                <a:lnTo>
                  <a:pt x="6113079" y="0"/>
                </a:lnTo>
                <a:lnTo>
                  <a:pt x="611307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01839" y="2114550"/>
            <a:ext cx="4514849" cy="790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6000">
                <a:solidFill>
                  <a:srgbClr val="2230B0"/>
                </a:solidFill>
                <a:latin typeface="Aptos" panose="020B0004020202020204" pitchFamily="34" charset="0"/>
                <a:cs typeface="Biome Light" panose="020B0303030204020804" pitchFamily="34" charset="0"/>
              </a:rPr>
              <a:t>LFE Overview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uisiana dot graphic"/>
          <p:cNvSpPr/>
          <p:nvPr/>
        </p:nvSpPr>
        <p:spPr>
          <a:xfrm>
            <a:off x="3383875" y="38100"/>
            <a:ext cx="5657301" cy="5143500"/>
          </a:xfrm>
          <a:custGeom>
            <a:avLst/>
            <a:gdLst/>
            <a:ahLst/>
            <a:cxnLst/>
            <a:rect l="l" t="t" r="r" b="b"/>
            <a:pathLst>
              <a:path w="11314601" h="10287000">
                <a:moveTo>
                  <a:pt x="0" y="0"/>
                </a:moveTo>
                <a:lnTo>
                  <a:pt x="11314601" y="0"/>
                </a:lnTo>
                <a:lnTo>
                  <a:pt x="1131460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AutoShape 2">
            <a:extLst>
              <a:ext uri="{FF2B5EF4-FFF2-40B4-BE49-F238E27FC236}">
                <a16:creationId xmlns:a16="http://schemas.microsoft.com/office/drawing/2014/main" id="{D1374EE5-96DC-954B-9348-4F4F423E90CE}"/>
              </a:ext>
            </a:extLst>
          </p:cNvPr>
          <p:cNvSpPr/>
          <p:nvPr/>
        </p:nvSpPr>
        <p:spPr>
          <a:xfrm>
            <a:off x="514350" y="1779814"/>
            <a:ext cx="8115300" cy="0"/>
          </a:xfrm>
          <a:prstGeom prst="line">
            <a:avLst/>
          </a:prstGeom>
          <a:ln w="12700" cap="flat">
            <a:solidFill>
              <a:srgbClr val="2230B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Box 11">
            <a:extLst>
              <a:ext uri="{FF2B5EF4-FFF2-40B4-BE49-F238E27FC236}">
                <a16:creationId xmlns:a16="http://schemas.microsoft.com/office/drawing/2014/main" id="{1DBE406D-0719-A448-9F2C-0C42D9372AEB}"/>
              </a:ext>
            </a:extLst>
          </p:cNvPr>
          <p:cNvSpPr txBox="1"/>
          <p:nvPr/>
        </p:nvSpPr>
        <p:spPr>
          <a:xfrm>
            <a:off x="514350" y="895350"/>
            <a:ext cx="7334250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520"/>
              </a:lnSpc>
            </a:pPr>
            <a:r>
              <a:rPr lang="en-US" sz="2800">
                <a:solidFill>
                  <a:srgbClr val="2230B0"/>
                </a:solidFill>
                <a:latin typeface="Aptos" panose="020B0004020202020204" pitchFamily="34" charset="0"/>
              </a:rPr>
              <a:t>Expanding Louisiana’s Energy Legacy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267767E-D5DD-B84B-A3A4-331FD3F3B9F5}"/>
              </a:ext>
            </a:extLst>
          </p:cNvPr>
          <p:cNvGrpSpPr/>
          <p:nvPr/>
        </p:nvGrpSpPr>
        <p:grpSpPr>
          <a:xfrm>
            <a:off x="457200" y="1885950"/>
            <a:ext cx="6638447" cy="914400"/>
            <a:chOff x="457200" y="1885950"/>
            <a:chExt cx="6638447" cy="914400"/>
          </a:xfrm>
        </p:grpSpPr>
        <p:sp>
          <p:nvSpPr>
            <p:cNvPr id="10" name="TextBox 10"/>
            <p:cNvSpPr txBox="1"/>
            <p:nvPr/>
          </p:nvSpPr>
          <p:spPr>
            <a:xfrm>
              <a:off x="4819818" y="2698902"/>
              <a:ext cx="922268" cy="957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9"/>
                </a:lnSpc>
              </a:pPr>
              <a:r>
                <a:rPr lang="en-US" sz="800" b="1">
                  <a:solidFill>
                    <a:srgbClr val="2230B0"/>
                  </a:solidFill>
                  <a:latin typeface="Aptos SemiBold" panose="020B0004020202020204" pitchFamily="34" charset="0"/>
                </a:rPr>
                <a:t>Hydrogen Fuel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57200" y="2704618"/>
              <a:ext cx="922268" cy="957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9"/>
                </a:lnSpc>
              </a:pPr>
              <a:r>
                <a:rPr lang="en-US" sz="800" b="1">
                  <a:solidFill>
                    <a:srgbClr val="2230B0"/>
                  </a:solidFill>
                  <a:latin typeface="Aptos SemiBold" panose="020B0004020202020204" pitchFamily="34" charset="0"/>
                </a:rPr>
                <a:t>Renewable Fuels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907040" y="2704618"/>
              <a:ext cx="918783" cy="957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9"/>
                </a:lnSpc>
              </a:pPr>
              <a:r>
                <a:rPr lang="en-US" sz="800" b="1">
                  <a:solidFill>
                    <a:srgbClr val="2230B0"/>
                  </a:solidFill>
                  <a:latin typeface="Aptos SemiBold" panose="020B0004020202020204" pitchFamily="34" charset="0"/>
                </a:rPr>
                <a:t>Energy Storage 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407550" y="2704618"/>
              <a:ext cx="758190" cy="957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29"/>
                </a:lnSpc>
              </a:pPr>
              <a:r>
                <a:rPr lang="en-US" sz="800" b="1">
                  <a:solidFill>
                    <a:srgbClr val="2230B0"/>
                  </a:solidFill>
                  <a:latin typeface="Aptos SemiBold" panose="020B0004020202020204" pitchFamily="34" charset="0"/>
                </a:rPr>
                <a:t>Carbon Capture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364127" y="2704618"/>
              <a:ext cx="731520" cy="957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29"/>
                </a:lnSpc>
              </a:pPr>
              <a:r>
                <a:rPr lang="en-US" sz="800" b="1">
                  <a:solidFill>
                    <a:srgbClr val="2230B0"/>
                  </a:solidFill>
                  <a:latin typeface="Aptos SemiBold" panose="020B0004020202020204" pitchFamily="34" charset="0"/>
                </a:rPr>
                <a:t>Nuclear Energy</a:t>
              </a: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9F6E4133-EC68-5744-AEB7-E24EDA38A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7687" y="1885950"/>
              <a:ext cx="685800" cy="685800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C8F3EC48-B421-6947-B72C-DC2917E06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9940" y="1885950"/>
              <a:ext cx="685800" cy="6858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7CD0A7A4-37DA-2144-B94B-CD704A51A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2193" y="1885950"/>
              <a:ext cx="685800" cy="685800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15ED401C-7ECF-DC49-8BA2-19181AE12C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4447" y="1924050"/>
              <a:ext cx="685800" cy="685800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318DE48D-2761-4640-A240-0DD827849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434" y="1885950"/>
              <a:ext cx="685800" cy="68580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888A4C0-91EC-FB4E-B6C3-D78319B9439D}"/>
              </a:ext>
            </a:extLst>
          </p:cNvPr>
          <p:cNvGrpSpPr/>
          <p:nvPr/>
        </p:nvGrpSpPr>
        <p:grpSpPr>
          <a:xfrm>
            <a:off x="529714" y="3219450"/>
            <a:ext cx="6540533" cy="1066011"/>
            <a:chOff x="529714" y="3219450"/>
            <a:chExt cx="6540533" cy="1066011"/>
          </a:xfrm>
        </p:grpSpPr>
        <p:sp>
          <p:nvSpPr>
            <p:cNvPr id="7" name="TextBox 7"/>
            <p:cNvSpPr txBox="1"/>
            <p:nvPr/>
          </p:nvSpPr>
          <p:spPr>
            <a:xfrm>
              <a:off x="4938130" y="4095174"/>
              <a:ext cx="685800" cy="957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9"/>
                </a:lnSpc>
              </a:pPr>
              <a:r>
                <a:rPr lang="en-US" sz="800" b="1">
                  <a:solidFill>
                    <a:srgbClr val="2230B0"/>
                  </a:solidFill>
                  <a:latin typeface="Aptos SemiBold" panose="020B0004020202020204" pitchFamily="34" charset="0"/>
                </a:rPr>
                <a:t>Natural Gas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045494" y="4090685"/>
              <a:ext cx="685800" cy="185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9"/>
                </a:lnSpc>
              </a:pPr>
              <a:r>
                <a:rPr lang="en-US" sz="800" b="1">
                  <a:solidFill>
                    <a:srgbClr val="2230B0"/>
                  </a:solidFill>
                  <a:latin typeface="Aptos SemiBold" panose="020B0004020202020204" pitchFamily="34" charset="0"/>
                </a:rPr>
                <a:t>Solar Power &amp; Manufacturing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479940" y="4095174"/>
              <a:ext cx="685800" cy="957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9"/>
                </a:lnSpc>
              </a:pPr>
              <a:r>
                <a:rPr lang="en-US" sz="800" b="1">
                  <a:solidFill>
                    <a:srgbClr val="2230B0"/>
                  </a:solidFill>
                  <a:latin typeface="Aptos SemiBold" panose="020B0004020202020204" pitchFamily="34" charset="0"/>
                </a:rPr>
                <a:t>Wind Energy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29714" y="4099961"/>
              <a:ext cx="777240" cy="185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9"/>
                </a:lnSpc>
              </a:pPr>
              <a:r>
                <a:rPr lang="en-US" sz="800" b="1">
                  <a:solidFill>
                    <a:srgbClr val="2230B0"/>
                  </a:solidFill>
                  <a:latin typeface="Aptos SemiBold" panose="020B0004020202020204" pitchFamily="34" charset="0"/>
                </a:rPr>
                <a:t>Battery Tech</a:t>
              </a:r>
            </a:p>
            <a:p>
              <a:pPr algn="ctr">
                <a:lnSpc>
                  <a:spcPts val="729"/>
                </a:lnSpc>
              </a:pPr>
              <a:r>
                <a:rPr lang="en-US" sz="800" b="1">
                  <a:solidFill>
                    <a:srgbClr val="2230B0"/>
                  </a:solidFill>
                  <a:latin typeface="Aptos SemiBold" panose="020B0004020202020204" pitchFamily="34" charset="0"/>
                </a:rPr>
                <a:t>&amp; Manufacturing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384447" y="4090685"/>
              <a:ext cx="685800" cy="185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9"/>
                </a:lnSpc>
              </a:pPr>
              <a:r>
                <a:rPr lang="en-US" sz="800" b="1">
                  <a:solidFill>
                    <a:srgbClr val="2230B0"/>
                  </a:solidFill>
                  <a:latin typeface="Aptos SemiBold" panose="020B0004020202020204" pitchFamily="34" charset="0"/>
                </a:rPr>
                <a:t>Oil &amp; Gas Continuation</a:t>
              </a: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B4B591AD-F415-A34F-8BE0-68C784FC7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434" y="3270192"/>
              <a:ext cx="685800" cy="685800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0591E21E-8A24-314A-BD8D-F4A435486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2193" y="3321108"/>
              <a:ext cx="685800" cy="685800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DEFF3869-1A3F-E74F-A786-B9A3781AD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4447" y="3219450"/>
              <a:ext cx="685800" cy="685800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7B762365-F86F-E242-A8BB-54CEABCD3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7687" y="3244908"/>
              <a:ext cx="685800" cy="685800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F89104E4-A91B-4240-B31C-B4A64777B3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9940" y="3219450"/>
              <a:ext cx="685800" cy="685800"/>
            </a:xfrm>
            <a:prstGeom prst="rect">
              <a:avLst/>
            </a:prstGeom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8A10307-03C9-9644-AA9A-DD43F1FC2BE8}"/>
              </a:ext>
            </a:extLst>
          </p:cNvPr>
          <p:cNvSpPr/>
          <p:nvPr/>
        </p:nvSpPr>
        <p:spPr>
          <a:xfrm>
            <a:off x="2027687" y="431801"/>
            <a:ext cx="2438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72B1A0F4-866C-2CF3-3065-9D1CC9A14F21}"/>
              </a:ext>
            </a:extLst>
          </p:cNvPr>
          <p:cNvSpPr txBox="1"/>
          <p:nvPr/>
        </p:nvSpPr>
        <p:spPr>
          <a:xfrm>
            <a:off x="514350" y="1283153"/>
            <a:ext cx="7320643" cy="3682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520"/>
              </a:lnSpc>
            </a:pPr>
            <a:r>
              <a:rPr lang="en-US" sz="800" dirty="0">
                <a:solidFill>
                  <a:srgbClr val="2230B0"/>
                </a:solidFill>
                <a:latin typeface="Aptos Mono"/>
              </a:rPr>
              <a:t>ALL-OF-THE-ABOVE ENERGY STRATEGY</a:t>
            </a:r>
            <a:endParaRPr lang="en-US" sz="800">
              <a:solidFill>
                <a:srgbClr val="2230B0"/>
              </a:solidFill>
              <a:latin typeface="Aptos Mono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600259" y="2249908"/>
            <a:ext cx="781079" cy="199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000" spc="50">
                <a:solidFill>
                  <a:schemeClr val="bg1"/>
                </a:solidFill>
                <a:latin typeface="Aptos" panose="020B0004020202020204" pitchFamily="34" charset="0"/>
              </a:rPr>
              <a:t>PROJECTS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79C6143B-2E38-A24B-9F93-A044D9352E0D}"/>
              </a:ext>
            </a:extLst>
          </p:cNvPr>
          <p:cNvSpPr txBox="1"/>
          <p:nvPr/>
        </p:nvSpPr>
        <p:spPr>
          <a:xfrm>
            <a:off x="533796" y="1733551"/>
            <a:ext cx="914004" cy="6177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5750" b="1">
                <a:solidFill>
                  <a:schemeClr val="bg1"/>
                </a:solidFill>
                <a:latin typeface="Aptos Mono" panose="020B0009020202020204" pitchFamily="49" charset="0"/>
              </a:rPr>
              <a:t>40</a:t>
            </a:r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14B22C2B-89F0-1A41-84F2-3A6E0B1DBBA7}"/>
              </a:ext>
            </a:extLst>
          </p:cNvPr>
          <p:cNvSpPr txBox="1"/>
          <p:nvPr/>
        </p:nvSpPr>
        <p:spPr>
          <a:xfrm>
            <a:off x="1981200" y="1733550"/>
            <a:ext cx="1928559" cy="6177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5750" b="1">
                <a:solidFill>
                  <a:schemeClr val="bg1"/>
                </a:solidFill>
                <a:latin typeface="Aptos Mono" panose="020B0009020202020204" pitchFamily="49" charset="0"/>
              </a:rPr>
              <a:t>26K+</a:t>
            </a:r>
          </a:p>
        </p:txBody>
      </p:sp>
      <p:sp>
        <p:nvSpPr>
          <p:cNvPr id="21" name="TextBox 9">
            <a:extLst>
              <a:ext uri="{FF2B5EF4-FFF2-40B4-BE49-F238E27FC236}">
                <a16:creationId xmlns:a16="http://schemas.microsoft.com/office/drawing/2014/main" id="{CD1FB04F-200F-D44A-9C20-E65AA6BAB9E0}"/>
              </a:ext>
            </a:extLst>
          </p:cNvPr>
          <p:cNvSpPr txBox="1"/>
          <p:nvPr/>
        </p:nvSpPr>
        <p:spPr>
          <a:xfrm>
            <a:off x="2173378" y="2249906"/>
            <a:ext cx="1544204" cy="199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000" spc="50">
                <a:solidFill>
                  <a:schemeClr val="bg1"/>
                </a:solidFill>
                <a:latin typeface="Aptos" panose="020B0004020202020204" pitchFamily="34" charset="0"/>
              </a:rPr>
              <a:t>NEW JOBS PLANNED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210867" y="1733550"/>
            <a:ext cx="1782699" cy="6177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5000" b="1">
                <a:solidFill>
                  <a:schemeClr val="bg1"/>
                </a:solidFill>
                <a:latin typeface="Aptos Mono" panose="020B0009020202020204" pitchFamily="49" charset="0"/>
              </a:rPr>
              <a:t>$</a:t>
            </a:r>
            <a:r>
              <a:rPr lang="en-US" sz="5750" b="1">
                <a:solidFill>
                  <a:schemeClr val="bg1"/>
                </a:solidFill>
                <a:latin typeface="Aptos Mono" panose="020B0009020202020204" pitchFamily="49" charset="0"/>
              </a:rPr>
              <a:t>10B</a:t>
            </a:r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0B705CA5-00FE-4742-998F-DC7737995DEC}"/>
              </a:ext>
            </a:extLst>
          </p:cNvPr>
          <p:cNvSpPr txBox="1"/>
          <p:nvPr/>
        </p:nvSpPr>
        <p:spPr>
          <a:xfrm>
            <a:off x="4343400" y="2257024"/>
            <a:ext cx="1544204" cy="199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000" spc="50">
                <a:solidFill>
                  <a:schemeClr val="bg1"/>
                </a:solidFill>
                <a:latin typeface="Aptos" panose="020B0004020202020204" pitchFamily="34" charset="0"/>
              </a:rPr>
              <a:t>IN FUNDING FROM IRA</a:t>
            </a:r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AE4329EA-E171-9642-A915-8F984DDBB193}"/>
              </a:ext>
            </a:extLst>
          </p:cNvPr>
          <p:cNvSpPr txBox="1"/>
          <p:nvPr/>
        </p:nvSpPr>
        <p:spPr>
          <a:xfrm>
            <a:off x="6400800" y="1733550"/>
            <a:ext cx="2385239" cy="6177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5000" b="1">
                <a:solidFill>
                  <a:schemeClr val="bg1"/>
                </a:solidFill>
                <a:latin typeface="Aptos Mono" panose="020B0009020202020204" pitchFamily="49" charset="0"/>
              </a:rPr>
              <a:t>$</a:t>
            </a:r>
            <a:r>
              <a:rPr lang="en-US" sz="5750" b="1">
                <a:solidFill>
                  <a:schemeClr val="bg1"/>
                </a:solidFill>
                <a:latin typeface="Aptos Mono" panose="020B0009020202020204" pitchFamily="49" charset="0"/>
              </a:rPr>
              <a:t>60B+</a:t>
            </a: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9D59F7AC-F005-344E-8F5A-88B4E29708C2}"/>
              </a:ext>
            </a:extLst>
          </p:cNvPr>
          <p:cNvSpPr txBox="1"/>
          <p:nvPr/>
        </p:nvSpPr>
        <p:spPr>
          <a:xfrm>
            <a:off x="6702071" y="2257024"/>
            <a:ext cx="1782699" cy="199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000" spc="50">
                <a:solidFill>
                  <a:schemeClr val="bg1"/>
                </a:solidFill>
                <a:latin typeface="Aptos" panose="020B0004020202020204" pitchFamily="34" charset="0"/>
              </a:rPr>
              <a:t>IN CAPITAL INVESTMENT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4E0AFC-9A32-72E8-2418-AE88FBBE1728}"/>
              </a:ext>
            </a:extLst>
          </p:cNvPr>
          <p:cNvSpPr/>
          <p:nvPr/>
        </p:nvSpPr>
        <p:spPr>
          <a:xfrm>
            <a:off x="2057400" y="438150"/>
            <a:ext cx="609600" cy="228600"/>
          </a:xfrm>
          <a:prstGeom prst="rect">
            <a:avLst/>
          </a:prstGeom>
          <a:solidFill>
            <a:srgbClr val="1E30B7"/>
          </a:solidFill>
          <a:ln>
            <a:solidFill>
              <a:srgbClr val="1E30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FAA05F4C-FFBA-439F-E8A0-59BDB5DB5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7927" y="3257550"/>
            <a:ext cx="3868145" cy="103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974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0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4">
            <a:extLst>
              <a:ext uri="{FF2B5EF4-FFF2-40B4-BE49-F238E27FC236}">
                <a16:creationId xmlns:a16="http://schemas.microsoft.com/office/drawing/2014/main" id="{12161DB5-189C-AA4D-A7E3-B445A60F4AA0}"/>
              </a:ext>
            </a:extLst>
          </p:cNvPr>
          <p:cNvSpPr/>
          <p:nvPr/>
        </p:nvSpPr>
        <p:spPr>
          <a:xfrm>
            <a:off x="2590800" y="3185250"/>
            <a:ext cx="3657600" cy="533400"/>
          </a:xfrm>
          <a:custGeom>
            <a:avLst/>
            <a:gdLst/>
            <a:ahLst/>
            <a:cxnLst/>
            <a:rect l="l" t="t" r="r" b="b"/>
            <a:pathLst>
              <a:path w="1399822" h="196134">
                <a:moveTo>
                  <a:pt x="0" y="0"/>
                </a:moveTo>
                <a:lnTo>
                  <a:pt x="1399822" y="0"/>
                </a:lnTo>
                <a:lnTo>
                  <a:pt x="1399822" y="196134"/>
                </a:lnTo>
                <a:lnTo>
                  <a:pt x="0" y="196134"/>
                </a:lnTo>
                <a:close/>
              </a:path>
            </a:pathLst>
          </a:custGeom>
          <a:solidFill>
            <a:srgbClr val="E3E019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8346267" y="495301"/>
            <a:ext cx="283385" cy="134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20"/>
              </a:lnSpc>
            </a:pPr>
            <a:r>
              <a:rPr lang="en-US" sz="800" spc="40">
                <a:solidFill>
                  <a:schemeClr val="bg1"/>
                </a:solidFill>
                <a:latin typeface="Aptos Mono" panose="020B0009020202020204" pitchFamily="49" charset="0"/>
              </a:rPr>
              <a:t>10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4350" y="495300"/>
            <a:ext cx="1843680" cy="134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0"/>
              </a:lnSpc>
            </a:pPr>
            <a:r>
              <a:rPr lang="en-US" sz="800" spc="40">
                <a:solidFill>
                  <a:schemeClr val="bg1"/>
                </a:solidFill>
                <a:latin typeface="Aptos Mono" panose="020B0009020202020204" pitchFamily="49" charset="0"/>
              </a:rPr>
              <a:t>LOUISIANA FUTURE ENERGY</a:t>
            </a:r>
          </a:p>
        </p:txBody>
      </p:sp>
      <p:sp>
        <p:nvSpPr>
          <p:cNvPr id="2" name="TextBox 2"/>
          <p:cNvSpPr txBox="1"/>
          <p:nvPr/>
        </p:nvSpPr>
        <p:spPr>
          <a:xfrm>
            <a:off x="514350" y="2789101"/>
            <a:ext cx="7029450" cy="1859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600">
                <a:solidFill>
                  <a:schemeClr val="bg1"/>
                </a:solidFill>
                <a:latin typeface="Aptos" panose="020B0004020202020204" pitchFamily="34" charset="0"/>
              </a:rPr>
              <a:t>Louisiana has an opportunity to expand its energy leadership  by developing the solutions required for the future of energy.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20A22B0-C698-FE3E-E6B4-5A46EF7066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28" b="3028"/>
          <a:stretch/>
        </p:blipFill>
        <p:spPr>
          <a:xfrm>
            <a:off x="1206197" y="58120"/>
            <a:ext cx="6794804" cy="4140635"/>
          </a:xfrm>
          <a:prstGeom prst="rect">
            <a:avLst/>
          </a:prstGeom>
        </p:spPr>
      </p:pic>
      <p:sp>
        <p:nvSpPr>
          <p:cNvPr id="12" name="Frame 11">
            <a:extLst>
              <a:ext uri="{FF2B5EF4-FFF2-40B4-BE49-F238E27FC236}">
                <a16:creationId xmlns:a16="http://schemas.microsoft.com/office/drawing/2014/main" id="{902515CC-24A6-8149-B4F4-CD5E67214F5B}"/>
              </a:ext>
            </a:extLst>
          </p:cNvPr>
          <p:cNvSpPr/>
          <p:nvPr/>
        </p:nvSpPr>
        <p:spPr>
          <a:xfrm>
            <a:off x="1143000" y="0"/>
            <a:ext cx="6858000" cy="5143500"/>
          </a:xfrm>
          <a:prstGeom prst="frame">
            <a:avLst>
              <a:gd name="adj1" fmla="val 27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7980111-2531-6257-6DE1-1995CB85E3CD}"/>
              </a:ext>
            </a:extLst>
          </p:cNvPr>
          <p:cNvGrpSpPr/>
          <p:nvPr/>
        </p:nvGrpSpPr>
        <p:grpSpPr>
          <a:xfrm>
            <a:off x="1270509" y="4395963"/>
            <a:ext cx="3269447" cy="723496"/>
            <a:chOff x="170118" y="5753980"/>
            <a:chExt cx="4359263" cy="96466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1EB6E51-AA81-834B-AC64-D2333E76F7C6}"/>
                </a:ext>
              </a:extLst>
            </p:cNvPr>
            <p:cNvSpPr/>
            <p:nvPr/>
          </p:nvSpPr>
          <p:spPr>
            <a:xfrm>
              <a:off x="170118" y="5753980"/>
              <a:ext cx="4359263" cy="3613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>
                  <a:latin typeface="Montserrat" pitchFamily="2" charset="77"/>
                </a:rPr>
                <a:t>Cam Poole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F7647F9-09A2-184E-A62D-F70FE3D9FF23}"/>
                </a:ext>
              </a:extLst>
            </p:cNvPr>
            <p:cNvSpPr/>
            <p:nvPr/>
          </p:nvSpPr>
          <p:spPr>
            <a:xfrm>
              <a:off x="170118" y="6002034"/>
              <a:ext cx="3727814" cy="7166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825">
                  <a:latin typeface="Montserrat Light" pitchFamily="2" charset="77"/>
                </a:rPr>
                <a:t>Energy &amp; Innovation Manger</a:t>
              </a:r>
            </a:p>
            <a:p>
              <a:pPr>
                <a:lnSpc>
                  <a:spcPct val="120000"/>
                </a:lnSpc>
              </a:pPr>
              <a:r>
                <a:rPr lang="en-US" sz="825">
                  <a:latin typeface="Montserrat Light" pitchFamily="2" charset="77"/>
                </a:rPr>
                <a:t>cpoole@gnoinc.org</a:t>
              </a:r>
            </a:p>
            <a:p>
              <a:pPr>
                <a:lnSpc>
                  <a:spcPct val="120000"/>
                </a:lnSpc>
              </a:pPr>
              <a:endParaRPr lang="en-US" sz="825">
                <a:latin typeface="Montserrat Light" pitchFamily="2" charset="77"/>
              </a:endParaRP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E7702F50-3691-1B4D-A673-0BAAF038348F}"/>
              </a:ext>
            </a:extLst>
          </p:cNvPr>
          <p:cNvSpPr/>
          <p:nvPr/>
        </p:nvSpPr>
        <p:spPr>
          <a:xfrm>
            <a:off x="1263134" y="4216743"/>
            <a:ext cx="662905" cy="232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825" b="1">
                <a:latin typeface="Montserrat" pitchFamily="2" charset="77"/>
              </a:rPr>
              <a:t>Contact: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2896769-CF5A-433D-1D02-3CD7BB5BB935}"/>
              </a:ext>
            </a:extLst>
          </p:cNvPr>
          <p:cNvGrpSpPr/>
          <p:nvPr/>
        </p:nvGrpSpPr>
        <p:grpSpPr>
          <a:xfrm>
            <a:off x="-296196" y="459719"/>
            <a:ext cx="4191665" cy="777909"/>
            <a:chOff x="-3021579" y="409258"/>
            <a:chExt cx="5912992" cy="727492"/>
          </a:xfrm>
          <a:solidFill>
            <a:schemeClr val="accent2"/>
          </a:solidFill>
        </p:grpSpPr>
        <p:sp>
          <p:nvSpPr>
            <p:cNvPr id="4" name="Parallelogram 3">
              <a:extLst>
                <a:ext uri="{FF2B5EF4-FFF2-40B4-BE49-F238E27FC236}">
                  <a16:creationId xmlns:a16="http://schemas.microsoft.com/office/drawing/2014/main" id="{7D1BC287-9400-BC48-A1ED-05BDD8A130D3}"/>
                </a:ext>
              </a:extLst>
            </p:cNvPr>
            <p:cNvSpPr/>
            <p:nvPr/>
          </p:nvSpPr>
          <p:spPr>
            <a:xfrm flipH="1" flipV="1">
              <a:off x="-3021579" y="409258"/>
              <a:ext cx="5912992" cy="670903"/>
            </a:xfrm>
            <a:prstGeom prst="parallelogram">
              <a:avLst>
                <a:gd name="adj" fmla="val 3003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2CC2D9-586F-0CB2-3649-ABB5DBF516AA}"/>
                </a:ext>
              </a:extLst>
            </p:cNvPr>
            <p:cNvSpPr txBox="1"/>
            <p:nvPr/>
          </p:nvSpPr>
          <p:spPr>
            <a:xfrm>
              <a:off x="-121769" y="576861"/>
              <a:ext cx="2732107" cy="5598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n-US" sz="4050">
                  <a:solidFill>
                    <a:schemeClr val="bg1"/>
                  </a:solidFill>
                  <a:latin typeface="Bebas Neue Regular" panose="020B0606020202050201" pitchFamily="34" charset="77"/>
                </a:rPr>
                <a:t>Thank you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F8766A6-0B76-67C1-65EF-B0C1CA5DBC99}"/>
              </a:ext>
            </a:extLst>
          </p:cNvPr>
          <p:cNvGrpSpPr/>
          <p:nvPr/>
        </p:nvGrpSpPr>
        <p:grpSpPr>
          <a:xfrm>
            <a:off x="2905232" y="4395963"/>
            <a:ext cx="3269447" cy="571145"/>
            <a:chOff x="170118" y="5753981"/>
            <a:chExt cx="4359263" cy="76152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2875297-5326-C01E-B688-7C565D0012E3}"/>
                </a:ext>
              </a:extLst>
            </p:cNvPr>
            <p:cNvSpPr/>
            <p:nvPr/>
          </p:nvSpPr>
          <p:spPr>
            <a:xfrm>
              <a:off x="170118" y="5753981"/>
              <a:ext cx="4359263" cy="3613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>
                  <a:latin typeface="Montserrat" pitchFamily="2" charset="77"/>
                </a:rPr>
                <a:t>Leo John Arnett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18F868B-E46B-57FF-EC0E-8C4F5E02D15C}"/>
                </a:ext>
              </a:extLst>
            </p:cNvPr>
            <p:cNvSpPr/>
            <p:nvPr/>
          </p:nvSpPr>
          <p:spPr>
            <a:xfrm>
              <a:off x="170118" y="6002034"/>
              <a:ext cx="3727814" cy="5134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825">
                  <a:latin typeface="Montserrat Light" pitchFamily="2" charset="77"/>
                </a:rPr>
                <a:t>Policy Advisor </a:t>
              </a:r>
            </a:p>
            <a:p>
              <a:pPr>
                <a:lnSpc>
                  <a:spcPct val="120000"/>
                </a:lnSpc>
              </a:pPr>
              <a:r>
                <a:rPr lang="en-US" sz="825">
                  <a:latin typeface="Montserrat Light" pitchFamily="2" charset="77"/>
                </a:rPr>
                <a:t>ljarnett@gnoinc.org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7024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uisiana dot graphic">
            <a:extLst>
              <a:ext uri="{FF2B5EF4-FFF2-40B4-BE49-F238E27FC236}">
                <a16:creationId xmlns:a16="http://schemas.microsoft.com/office/drawing/2014/main" id="{A7891C74-7CD2-F418-7EE9-23394485D946}"/>
              </a:ext>
            </a:extLst>
          </p:cNvPr>
          <p:cNvSpPr/>
          <p:nvPr/>
        </p:nvSpPr>
        <p:spPr>
          <a:xfrm>
            <a:off x="3383875" y="9040"/>
            <a:ext cx="5579810" cy="5007891"/>
          </a:xfrm>
          <a:custGeom>
            <a:avLst/>
            <a:gdLst/>
            <a:ahLst/>
            <a:cxnLst/>
            <a:rect l="l" t="t" r="r" b="b"/>
            <a:pathLst>
              <a:path w="11314601" h="10287000">
                <a:moveTo>
                  <a:pt x="0" y="0"/>
                </a:moveTo>
                <a:lnTo>
                  <a:pt x="11314601" y="0"/>
                </a:lnTo>
                <a:lnTo>
                  <a:pt x="1131460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7" name="AutoShape 2">
            <a:extLst>
              <a:ext uri="{FF2B5EF4-FFF2-40B4-BE49-F238E27FC236}">
                <a16:creationId xmlns:a16="http://schemas.microsoft.com/office/drawing/2014/main" id="{D1374EE5-96DC-954B-9348-4F4F423E90CE}"/>
              </a:ext>
            </a:extLst>
          </p:cNvPr>
          <p:cNvSpPr/>
          <p:nvPr/>
        </p:nvSpPr>
        <p:spPr>
          <a:xfrm>
            <a:off x="514350" y="1219906"/>
            <a:ext cx="8115300" cy="0"/>
          </a:xfrm>
          <a:prstGeom prst="line">
            <a:avLst/>
          </a:prstGeom>
          <a:ln w="12700" cap="flat">
            <a:solidFill>
              <a:srgbClr val="2230B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Box 11">
            <a:extLst>
              <a:ext uri="{FF2B5EF4-FFF2-40B4-BE49-F238E27FC236}">
                <a16:creationId xmlns:a16="http://schemas.microsoft.com/office/drawing/2014/main" id="{1DBE406D-0719-A448-9F2C-0C42D9372AEB}"/>
              </a:ext>
            </a:extLst>
          </p:cNvPr>
          <p:cNvSpPr txBox="1"/>
          <p:nvPr/>
        </p:nvSpPr>
        <p:spPr>
          <a:xfrm>
            <a:off x="514350" y="747183"/>
            <a:ext cx="7334250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520"/>
              </a:lnSpc>
            </a:pPr>
            <a:r>
              <a:rPr lang="en-US" sz="2800">
                <a:solidFill>
                  <a:srgbClr val="2230B0"/>
                </a:solidFill>
                <a:latin typeface="Aptos"/>
              </a:rPr>
              <a:t>Public Policy – </a:t>
            </a:r>
            <a:r>
              <a:rPr lang="en-US" sz="2800" i="1">
                <a:solidFill>
                  <a:srgbClr val="2230B0"/>
                </a:solidFill>
                <a:latin typeface="Aptos"/>
              </a:rPr>
              <a:t>Clean Hydrogen Task Force</a:t>
            </a:r>
            <a:endParaRPr lang="en-US" sz="2800">
              <a:solidFill>
                <a:srgbClr val="2230B0"/>
              </a:solidFill>
              <a:latin typeface="Aptos" panose="020B00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A10307-03C9-9644-AA9A-DD43F1FC2BE8}"/>
              </a:ext>
            </a:extLst>
          </p:cNvPr>
          <p:cNvSpPr/>
          <p:nvPr/>
        </p:nvSpPr>
        <p:spPr>
          <a:xfrm>
            <a:off x="2027687" y="431801"/>
            <a:ext cx="2438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6B0DC8E-FB0A-C1E5-A610-58A9768EC566}"/>
              </a:ext>
            </a:extLst>
          </p:cNvPr>
          <p:cNvGrpSpPr/>
          <p:nvPr/>
        </p:nvGrpSpPr>
        <p:grpSpPr>
          <a:xfrm>
            <a:off x="177738" y="1368513"/>
            <a:ext cx="2744146" cy="3653389"/>
            <a:chOff x="380295" y="1368514"/>
            <a:chExt cx="1983111" cy="3634581"/>
          </a:xfrm>
        </p:grpSpPr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E589CAAB-2E41-0FA5-9A6B-36FEB96855C0}"/>
                </a:ext>
              </a:extLst>
            </p:cNvPr>
            <p:cNvSpPr/>
            <p:nvPr/>
          </p:nvSpPr>
          <p:spPr>
            <a:xfrm>
              <a:off x="380295" y="1499489"/>
              <a:ext cx="1983111" cy="3503606"/>
            </a:xfrm>
            <a:custGeom>
              <a:avLst/>
              <a:gdLst/>
              <a:ahLst/>
              <a:cxnLst/>
              <a:rect l="l" t="t" r="r" b="b"/>
              <a:pathLst>
                <a:path w="1338205" h="1592799">
                  <a:moveTo>
                    <a:pt x="77709" y="0"/>
                  </a:moveTo>
                  <a:lnTo>
                    <a:pt x="1260497" y="0"/>
                  </a:lnTo>
                  <a:cubicBezTo>
                    <a:pt x="1281106" y="0"/>
                    <a:pt x="1300872" y="8187"/>
                    <a:pt x="1315445" y="22760"/>
                  </a:cubicBezTo>
                  <a:cubicBezTo>
                    <a:pt x="1330018" y="37334"/>
                    <a:pt x="1338205" y="57099"/>
                    <a:pt x="1338205" y="77709"/>
                  </a:cubicBezTo>
                  <a:lnTo>
                    <a:pt x="1338205" y="1515090"/>
                  </a:lnTo>
                  <a:cubicBezTo>
                    <a:pt x="1338205" y="1535700"/>
                    <a:pt x="1330018" y="1555465"/>
                    <a:pt x="1315445" y="1570038"/>
                  </a:cubicBezTo>
                  <a:cubicBezTo>
                    <a:pt x="1300872" y="1584612"/>
                    <a:pt x="1281106" y="1592799"/>
                    <a:pt x="1260497" y="1592799"/>
                  </a:cubicBezTo>
                  <a:lnTo>
                    <a:pt x="77709" y="1592799"/>
                  </a:lnTo>
                  <a:cubicBezTo>
                    <a:pt x="57099" y="1592799"/>
                    <a:pt x="37334" y="1584612"/>
                    <a:pt x="22760" y="1570038"/>
                  </a:cubicBezTo>
                  <a:cubicBezTo>
                    <a:pt x="8187" y="1555465"/>
                    <a:pt x="0" y="1535700"/>
                    <a:pt x="0" y="1515090"/>
                  </a:cubicBezTo>
                  <a:lnTo>
                    <a:pt x="0" y="77709"/>
                  </a:lnTo>
                  <a:cubicBezTo>
                    <a:pt x="0" y="57099"/>
                    <a:pt x="8187" y="37334"/>
                    <a:pt x="22760" y="22760"/>
                  </a:cubicBezTo>
                  <a:cubicBezTo>
                    <a:pt x="37334" y="8187"/>
                    <a:pt x="57099" y="0"/>
                    <a:pt x="77709" y="0"/>
                  </a:cubicBezTo>
                  <a:close/>
                </a:path>
              </a:pathLst>
            </a:custGeom>
            <a:solidFill>
              <a:schemeClr val="bg1"/>
            </a:solidFill>
            <a:ln cap="rnd">
              <a:solidFill>
                <a:srgbClr val="1E30B7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AutoShape 11">
              <a:extLst>
                <a:ext uri="{FF2B5EF4-FFF2-40B4-BE49-F238E27FC236}">
                  <a16:creationId xmlns:a16="http://schemas.microsoft.com/office/drawing/2014/main" id="{EB3FA788-DE26-20CE-AC95-91B810247F0B}"/>
                </a:ext>
              </a:extLst>
            </p:cNvPr>
            <p:cNvSpPr/>
            <p:nvPr/>
          </p:nvSpPr>
          <p:spPr>
            <a:xfrm>
              <a:off x="681451" y="2389717"/>
              <a:ext cx="1514853" cy="0"/>
            </a:xfrm>
            <a:prstGeom prst="line">
              <a:avLst/>
            </a:prstGeom>
            <a:ln w="12700" cap="sq">
              <a:solidFill>
                <a:srgbClr val="1E30B7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C2E65B26-888E-8E19-9F2D-567E1764D1CD}"/>
                </a:ext>
              </a:extLst>
            </p:cNvPr>
            <p:cNvSpPr txBox="1"/>
            <p:nvPr/>
          </p:nvSpPr>
          <p:spPr>
            <a:xfrm>
              <a:off x="490951" y="1869012"/>
              <a:ext cx="1790019" cy="36207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sz="1400">
                  <a:solidFill>
                    <a:srgbClr val="1E30B7"/>
                  </a:solidFill>
                  <a:latin typeface="Aptos"/>
                </a:rPr>
                <a:t>Competitive State Investments with 45V</a:t>
              </a:r>
              <a:endParaRPr lang="en-US" sz="1400">
                <a:solidFill>
                  <a:srgbClr val="1E30B7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" name="TextBox 21">
              <a:extLst>
                <a:ext uri="{FF2B5EF4-FFF2-40B4-BE49-F238E27FC236}">
                  <a16:creationId xmlns:a16="http://schemas.microsoft.com/office/drawing/2014/main" id="{192EA071-1DE8-A20C-9AD5-673E8D730753}"/>
                </a:ext>
              </a:extLst>
            </p:cNvPr>
            <p:cNvSpPr txBox="1"/>
            <p:nvPr/>
          </p:nvSpPr>
          <p:spPr>
            <a:xfrm>
              <a:off x="533285" y="2538791"/>
              <a:ext cx="1705643" cy="244953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000" b="1" dirty="0">
                  <a:solidFill>
                    <a:srgbClr val="6630C7"/>
                  </a:solidFill>
                  <a:latin typeface="Aptos"/>
                </a:rPr>
                <a:t>Current Federal 45V rule's hourly temporal matching</a:t>
              </a:r>
              <a:r>
                <a:rPr lang="en-US" sz="1000" dirty="0">
                  <a:solidFill>
                    <a:srgbClr val="6630C7"/>
                  </a:solidFill>
                  <a:latin typeface="Aptos"/>
                </a:rPr>
                <a:t> undercut emerging energy tech, since project delivery timelines for anticipated renewable resources are not projected to be completed by 2028</a:t>
              </a:r>
              <a:endParaRPr lang="en-US" sz="1000" b="1" dirty="0">
                <a:solidFill>
                  <a:srgbClr val="1E30B7"/>
                </a:solidFill>
                <a:latin typeface="Aptos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000" b="1" dirty="0">
                  <a:solidFill>
                    <a:srgbClr val="1E30B7"/>
                  </a:solidFill>
                  <a:latin typeface="Aptos"/>
                </a:rPr>
                <a:t>Competitive and targeted state investments</a:t>
              </a:r>
              <a:r>
                <a:rPr lang="en-US" sz="1000" dirty="0">
                  <a:solidFill>
                    <a:srgbClr val="1E30B7"/>
                  </a:solidFill>
                  <a:latin typeface="Aptos"/>
                </a:rPr>
                <a:t> will support nascent clean hydrogen industry, if Federal 45V final rules do not benefit Louisiana business</a:t>
              </a:r>
              <a:endParaRPr lang="en-US"/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000" b="1" dirty="0">
                  <a:solidFill>
                    <a:srgbClr val="1E30B7"/>
                  </a:solidFill>
                  <a:latin typeface="Aptos"/>
                </a:rPr>
                <a:t>Stringency of final 45V rules</a:t>
              </a:r>
              <a:r>
                <a:rPr lang="en-US" sz="1000" dirty="0">
                  <a:solidFill>
                    <a:srgbClr val="1E30B7"/>
                  </a:solidFill>
                  <a:latin typeface="Aptos"/>
                </a:rPr>
                <a:t> will de</a:t>
              </a:r>
              <a:r>
                <a:rPr lang="en-US" sz="1000" dirty="0">
                  <a:solidFill>
                    <a:srgbClr val="6630C7"/>
                  </a:solidFill>
                  <a:latin typeface="Aptos"/>
                </a:rPr>
                <a:t>termine need and scope for augmented competitive state investments</a:t>
              </a:r>
            </a:p>
          </p:txBody>
        </p:sp>
        <p:sp>
          <p:nvSpPr>
            <p:cNvPr id="23" name="Freeform 31">
              <a:extLst>
                <a:ext uri="{FF2B5EF4-FFF2-40B4-BE49-F238E27FC236}">
                  <a16:creationId xmlns:a16="http://schemas.microsoft.com/office/drawing/2014/main" id="{B8A9D76B-F8EB-9152-8E63-B8CFFD3FC119}"/>
                </a:ext>
              </a:extLst>
            </p:cNvPr>
            <p:cNvSpPr/>
            <p:nvPr/>
          </p:nvSpPr>
          <p:spPr>
            <a:xfrm>
              <a:off x="627944" y="1368514"/>
              <a:ext cx="1039813" cy="382763"/>
            </a:xfrm>
            <a:custGeom>
              <a:avLst/>
              <a:gdLst/>
              <a:ahLst/>
              <a:cxnLst/>
              <a:rect l="l" t="t" r="r" b="b"/>
              <a:pathLst>
                <a:path w="514272" h="175605">
                  <a:moveTo>
                    <a:pt x="87802" y="0"/>
                  </a:moveTo>
                  <a:lnTo>
                    <a:pt x="426469" y="0"/>
                  </a:lnTo>
                  <a:cubicBezTo>
                    <a:pt x="474961" y="0"/>
                    <a:pt x="514272" y="39311"/>
                    <a:pt x="514272" y="87802"/>
                  </a:cubicBezTo>
                  <a:lnTo>
                    <a:pt x="514272" y="87802"/>
                  </a:lnTo>
                  <a:cubicBezTo>
                    <a:pt x="514272" y="111089"/>
                    <a:pt x="505021" y="133422"/>
                    <a:pt x="488555" y="149888"/>
                  </a:cubicBezTo>
                  <a:cubicBezTo>
                    <a:pt x="472089" y="166354"/>
                    <a:pt x="449756" y="175605"/>
                    <a:pt x="426469" y="175605"/>
                  </a:cubicBezTo>
                  <a:lnTo>
                    <a:pt x="87802" y="175605"/>
                  </a:lnTo>
                  <a:cubicBezTo>
                    <a:pt x="39311" y="175605"/>
                    <a:pt x="0" y="136294"/>
                    <a:pt x="0" y="87802"/>
                  </a:cubicBezTo>
                  <a:lnTo>
                    <a:pt x="0" y="87802"/>
                  </a:lnTo>
                  <a:cubicBezTo>
                    <a:pt x="0" y="39311"/>
                    <a:pt x="39311" y="0"/>
                    <a:pt x="87802" y="0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solidFill>
                <a:srgbClr val="2230B0"/>
              </a:solidFill>
              <a:prstDash val="solid"/>
              <a:round/>
            </a:ln>
          </p:spPr>
          <p:txBody>
            <a:bodyPr lIns="91440" tIns="45720" rIns="91440" bIns="45720" anchor="ctr"/>
            <a:lstStyle/>
            <a:p>
              <a:pPr algn="ctr"/>
              <a:r>
                <a:rPr lang="en-US" i="1">
                  <a:solidFill>
                    <a:srgbClr val="2230B0"/>
                  </a:solidFill>
                  <a:latin typeface="Aptos Mono"/>
                </a:rPr>
                <a:t>45V Tax Credit</a:t>
              </a:r>
              <a:endParaRPr lang="en-US" sz="900" i="1">
                <a:solidFill>
                  <a:srgbClr val="2230B0"/>
                </a:solidFill>
                <a:latin typeface="Aptos Mono" panose="020B0009020202020204" pitchFamily="49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0F2D870-C6EB-B7E3-9C51-8A6FDA508AAD}"/>
              </a:ext>
            </a:extLst>
          </p:cNvPr>
          <p:cNvGrpSpPr/>
          <p:nvPr/>
        </p:nvGrpSpPr>
        <p:grpSpPr>
          <a:xfrm>
            <a:off x="3174787" y="1368513"/>
            <a:ext cx="2744146" cy="3653389"/>
            <a:chOff x="2539296" y="1375569"/>
            <a:chExt cx="1983111" cy="3634581"/>
          </a:xfrm>
        </p:grpSpPr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7E39AD0E-CC3D-4F84-56B2-C30C971B3E6F}"/>
                </a:ext>
              </a:extLst>
            </p:cNvPr>
            <p:cNvSpPr/>
            <p:nvPr/>
          </p:nvSpPr>
          <p:spPr>
            <a:xfrm>
              <a:off x="2539296" y="1506544"/>
              <a:ext cx="1983111" cy="3503606"/>
            </a:xfrm>
            <a:custGeom>
              <a:avLst/>
              <a:gdLst/>
              <a:ahLst/>
              <a:cxnLst/>
              <a:rect l="l" t="t" r="r" b="b"/>
              <a:pathLst>
                <a:path w="1338205" h="1592799">
                  <a:moveTo>
                    <a:pt x="77709" y="0"/>
                  </a:moveTo>
                  <a:lnTo>
                    <a:pt x="1260497" y="0"/>
                  </a:lnTo>
                  <a:cubicBezTo>
                    <a:pt x="1281106" y="0"/>
                    <a:pt x="1300872" y="8187"/>
                    <a:pt x="1315445" y="22760"/>
                  </a:cubicBezTo>
                  <a:cubicBezTo>
                    <a:pt x="1330018" y="37334"/>
                    <a:pt x="1338205" y="57099"/>
                    <a:pt x="1338205" y="77709"/>
                  </a:cubicBezTo>
                  <a:lnTo>
                    <a:pt x="1338205" y="1515090"/>
                  </a:lnTo>
                  <a:cubicBezTo>
                    <a:pt x="1338205" y="1535700"/>
                    <a:pt x="1330018" y="1555465"/>
                    <a:pt x="1315445" y="1570038"/>
                  </a:cubicBezTo>
                  <a:cubicBezTo>
                    <a:pt x="1300872" y="1584612"/>
                    <a:pt x="1281106" y="1592799"/>
                    <a:pt x="1260497" y="1592799"/>
                  </a:cubicBezTo>
                  <a:lnTo>
                    <a:pt x="77709" y="1592799"/>
                  </a:lnTo>
                  <a:cubicBezTo>
                    <a:pt x="57099" y="1592799"/>
                    <a:pt x="37334" y="1584612"/>
                    <a:pt x="22760" y="1570038"/>
                  </a:cubicBezTo>
                  <a:cubicBezTo>
                    <a:pt x="8187" y="1555465"/>
                    <a:pt x="0" y="1535700"/>
                    <a:pt x="0" y="1515090"/>
                  </a:cubicBezTo>
                  <a:lnTo>
                    <a:pt x="0" y="77709"/>
                  </a:lnTo>
                  <a:cubicBezTo>
                    <a:pt x="0" y="57099"/>
                    <a:pt x="8187" y="37334"/>
                    <a:pt x="22760" y="22760"/>
                  </a:cubicBezTo>
                  <a:cubicBezTo>
                    <a:pt x="37334" y="8187"/>
                    <a:pt x="57099" y="0"/>
                    <a:pt x="77709" y="0"/>
                  </a:cubicBezTo>
                  <a:close/>
                </a:path>
              </a:pathLst>
            </a:custGeom>
            <a:solidFill>
              <a:schemeClr val="bg1"/>
            </a:solidFill>
            <a:ln cap="rnd">
              <a:solidFill>
                <a:srgbClr val="1E30B7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AutoShape 11">
              <a:extLst>
                <a:ext uri="{FF2B5EF4-FFF2-40B4-BE49-F238E27FC236}">
                  <a16:creationId xmlns:a16="http://schemas.microsoft.com/office/drawing/2014/main" id="{6631ADAE-A7B2-EE2B-7825-1489D8038B21}"/>
                </a:ext>
              </a:extLst>
            </p:cNvPr>
            <p:cNvSpPr/>
            <p:nvPr/>
          </p:nvSpPr>
          <p:spPr>
            <a:xfrm>
              <a:off x="2840452" y="2396772"/>
              <a:ext cx="1514853" cy="0"/>
            </a:xfrm>
            <a:prstGeom prst="line">
              <a:avLst/>
            </a:prstGeom>
            <a:ln w="12700" cap="sq">
              <a:solidFill>
                <a:srgbClr val="1E30B7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BEBC53B3-D6AE-4D0D-9014-8C33B179A7AC}"/>
                </a:ext>
              </a:extLst>
            </p:cNvPr>
            <p:cNvSpPr txBox="1"/>
            <p:nvPr/>
          </p:nvSpPr>
          <p:spPr>
            <a:xfrm>
              <a:off x="2655180" y="1962430"/>
              <a:ext cx="1790019" cy="18346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sz="1400">
                  <a:solidFill>
                    <a:srgbClr val="1E30B7"/>
                  </a:solidFill>
                  <a:latin typeface="Aptos"/>
                </a:rPr>
                <a:t>Clear State Procurement Goals</a:t>
              </a:r>
              <a:endParaRPr lang="en-US" sz="1400">
                <a:solidFill>
                  <a:srgbClr val="1E30B7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9" name="TextBox 21">
              <a:extLst>
                <a:ext uri="{FF2B5EF4-FFF2-40B4-BE49-F238E27FC236}">
                  <a16:creationId xmlns:a16="http://schemas.microsoft.com/office/drawing/2014/main" id="{C728B8BE-3BE1-1028-0D28-1D7B3B1C5AA3}"/>
                </a:ext>
              </a:extLst>
            </p:cNvPr>
            <p:cNvSpPr txBox="1"/>
            <p:nvPr/>
          </p:nvSpPr>
          <p:spPr>
            <a:xfrm>
              <a:off x="2692286" y="2545846"/>
              <a:ext cx="1705643" cy="130131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000" b="1" dirty="0">
                  <a:solidFill>
                    <a:srgbClr val="1E30B7"/>
                  </a:solidFill>
                  <a:latin typeface="Aptos"/>
                </a:rPr>
                <a:t>Industrial Competitiveness </a:t>
              </a:r>
              <a:r>
                <a:rPr lang="en-US" sz="1000" dirty="0">
                  <a:solidFill>
                    <a:srgbClr val="1E30B7"/>
                  </a:solidFill>
                  <a:latin typeface="Aptos"/>
                </a:rPr>
                <a:t>has been demonstrated to increase with codified procurement goals, as industry demands renewable resources</a:t>
              </a:r>
              <a:endParaRPr lang="en-US" sz="1000" dirty="0">
                <a:solidFill>
                  <a:srgbClr val="1E30B7"/>
                </a:solidFill>
                <a:latin typeface="Aptos" panose="020B00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000" b="1" dirty="0">
                  <a:solidFill>
                    <a:srgbClr val="1E30B7"/>
                  </a:solidFill>
                  <a:latin typeface="Aptos"/>
                </a:rPr>
                <a:t>Procurement targets for all-of-the-above energy resources</a:t>
              </a:r>
              <a:r>
                <a:rPr lang="en-US" sz="1000" dirty="0">
                  <a:solidFill>
                    <a:srgbClr val="1E30B7"/>
                  </a:solidFill>
                  <a:latin typeface="Aptos"/>
                </a:rPr>
                <a:t> strengthen the market case for emerging energy technologies</a:t>
              </a:r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29ED466E-125B-6861-2DF8-C1B05FFA0A08}"/>
                </a:ext>
              </a:extLst>
            </p:cNvPr>
            <p:cNvSpPr/>
            <p:nvPr/>
          </p:nvSpPr>
          <p:spPr>
            <a:xfrm>
              <a:off x="2786945" y="1375569"/>
              <a:ext cx="1039813" cy="382763"/>
            </a:xfrm>
            <a:custGeom>
              <a:avLst/>
              <a:gdLst/>
              <a:ahLst/>
              <a:cxnLst/>
              <a:rect l="l" t="t" r="r" b="b"/>
              <a:pathLst>
                <a:path w="514272" h="175605">
                  <a:moveTo>
                    <a:pt x="87802" y="0"/>
                  </a:moveTo>
                  <a:lnTo>
                    <a:pt x="426469" y="0"/>
                  </a:lnTo>
                  <a:cubicBezTo>
                    <a:pt x="474961" y="0"/>
                    <a:pt x="514272" y="39311"/>
                    <a:pt x="514272" y="87802"/>
                  </a:cubicBezTo>
                  <a:lnTo>
                    <a:pt x="514272" y="87802"/>
                  </a:lnTo>
                  <a:cubicBezTo>
                    <a:pt x="514272" y="111089"/>
                    <a:pt x="505021" y="133422"/>
                    <a:pt x="488555" y="149888"/>
                  </a:cubicBezTo>
                  <a:cubicBezTo>
                    <a:pt x="472089" y="166354"/>
                    <a:pt x="449756" y="175605"/>
                    <a:pt x="426469" y="175605"/>
                  </a:cubicBezTo>
                  <a:lnTo>
                    <a:pt x="87802" y="175605"/>
                  </a:lnTo>
                  <a:cubicBezTo>
                    <a:pt x="39311" y="175605"/>
                    <a:pt x="0" y="136294"/>
                    <a:pt x="0" y="87802"/>
                  </a:cubicBezTo>
                  <a:lnTo>
                    <a:pt x="0" y="87802"/>
                  </a:lnTo>
                  <a:cubicBezTo>
                    <a:pt x="0" y="39311"/>
                    <a:pt x="39311" y="0"/>
                    <a:pt x="87802" y="0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solidFill>
                <a:srgbClr val="2230B0"/>
              </a:solidFill>
              <a:prstDash val="solid"/>
              <a:round/>
            </a:ln>
          </p:spPr>
          <p:txBody>
            <a:bodyPr lIns="91440" tIns="45720" rIns="91440" bIns="45720" anchor="ctr"/>
            <a:lstStyle/>
            <a:p>
              <a:pPr algn="ctr"/>
              <a:r>
                <a:rPr lang="en-US" i="1">
                  <a:solidFill>
                    <a:srgbClr val="2230B0"/>
                  </a:solidFill>
                  <a:latin typeface="Aptos Mono"/>
                </a:rPr>
                <a:t>Procurement</a:t>
              </a:r>
              <a:endParaRPr lang="en-US" sz="900" i="1">
                <a:solidFill>
                  <a:srgbClr val="2230B0"/>
                </a:solidFill>
                <a:latin typeface="Aptos Mono" panose="020B0009020202020204" pitchFamily="49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8FE9D2C-C286-8D40-72DA-7C95605331B6}"/>
              </a:ext>
            </a:extLst>
          </p:cNvPr>
          <p:cNvGrpSpPr/>
          <p:nvPr/>
        </p:nvGrpSpPr>
        <p:grpSpPr>
          <a:xfrm>
            <a:off x="6171836" y="1368513"/>
            <a:ext cx="2742699" cy="3649049"/>
            <a:chOff x="6786740" y="1368513"/>
            <a:chExt cx="1983111" cy="3634581"/>
          </a:xfrm>
        </p:grpSpPr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AAC74C4C-27F8-8798-DEB5-E63C314B1C8A}"/>
                </a:ext>
              </a:extLst>
            </p:cNvPr>
            <p:cNvSpPr/>
            <p:nvPr/>
          </p:nvSpPr>
          <p:spPr>
            <a:xfrm>
              <a:off x="6786740" y="1499488"/>
              <a:ext cx="1983111" cy="3503606"/>
            </a:xfrm>
            <a:custGeom>
              <a:avLst/>
              <a:gdLst/>
              <a:ahLst/>
              <a:cxnLst/>
              <a:rect l="l" t="t" r="r" b="b"/>
              <a:pathLst>
                <a:path w="1338205" h="1592799">
                  <a:moveTo>
                    <a:pt x="77709" y="0"/>
                  </a:moveTo>
                  <a:lnTo>
                    <a:pt x="1260497" y="0"/>
                  </a:lnTo>
                  <a:cubicBezTo>
                    <a:pt x="1281106" y="0"/>
                    <a:pt x="1300872" y="8187"/>
                    <a:pt x="1315445" y="22760"/>
                  </a:cubicBezTo>
                  <a:cubicBezTo>
                    <a:pt x="1330018" y="37334"/>
                    <a:pt x="1338205" y="57099"/>
                    <a:pt x="1338205" y="77709"/>
                  </a:cubicBezTo>
                  <a:lnTo>
                    <a:pt x="1338205" y="1515090"/>
                  </a:lnTo>
                  <a:cubicBezTo>
                    <a:pt x="1338205" y="1535700"/>
                    <a:pt x="1330018" y="1555465"/>
                    <a:pt x="1315445" y="1570038"/>
                  </a:cubicBezTo>
                  <a:cubicBezTo>
                    <a:pt x="1300872" y="1584612"/>
                    <a:pt x="1281106" y="1592799"/>
                    <a:pt x="1260497" y="1592799"/>
                  </a:cubicBezTo>
                  <a:lnTo>
                    <a:pt x="77709" y="1592799"/>
                  </a:lnTo>
                  <a:cubicBezTo>
                    <a:pt x="57099" y="1592799"/>
                    <a:pt x="37334" y="1584612"/>
                    <a:pt x="22760" y="1570038"/>
                  </a:cubicBezTo>
                  <a:cubicBezTo>
                    <a:pt x="8187" y="1555465"/>
                    <a:pt x="0" y="1535700"/>
                    <a:pt x="0" y="1515090"/>
                  </a:cubicBezTo>
                  <a:lnTo>
                    <a:pt x="0" y="77709"/>
                  </a:lnTo>
                  <a:cubicBezTo>
                    <a:pt x="0" y="57099"/>
                    <a:pt x="8187" y="37334"/>
                    <a:pt x="22760" y="22760"/>
                  </a:cubicBezTo>
                  <a:cubicBezTo>
                    <a:pt x="37334" y="8187"/>
                    <a:pt x="57099" y="0"/>
                    <a:pt x="77709" y="0"/>
                  </a:cubicBezTo>
                  <a:close/>
                </a:path>
              </a:pathLst>
            </a:custGeom>
            <a:solidFill>
              <a:schemeClr val="bg1"/>
            </a:solidFill>
            <a:ln cap="rnd">
              <a:solidFill>
                <a:srgbClr val="1E30B7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AutoShape 11">
              <a:extLst>
                <a:ext uri="{FF2B5EF4-FFF2-40B4-BE49-F238E27FC236}">
                  <a16:creationId xmlns:a16="http://schemas.microsoft.com/office/drawing/2014/main" id="{6A2A6E65-D8D8-E24D-E442-E5A34F3329D8}"/>
                </a:ext>
              </a:extLst>
            </p:cNvPr>
            <p:cNvSpPr/>
            <p:nvPr/>
          </p:nvSpPr>
          <p:spPr>
            <a:xfrm>
              <a:off x="7087896" y="2389716"/>
              <a:ext cx="1514853" cy="0"/>
            </a:xfrm>
            <a:prstGeom prst="line">
              <a:avLst/>
            </a:prstGeom>
            <a:ln w="12700" cap="sq">
              <a:solidFill>
                <a:srgbClr val="1E30B7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15">
              <a:extLst>
                <a:ext uri="{FF2B5EF4-FFF2-40B4-BE49-F238E27FC236}">
                  <a16:creationId xmlns:a16="http://schemas.microsoft.com/office/drawing/2014/main" id="{E5D15508-1F52-C9D3-A9C6-B17B6A839A78}"/>
                </a:ext>
              </a:extLst>
            </p:cNvPr>
            <p:cNvSpPr txBox="1"/>
            <p:nvPr/>
          </p:nvSpPr>
          <p:spPr>
            <a:xfrm>
              <a:off x="6897396" y="1869011"/>
              <a:ext cx="1790019" cy="3604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sz="1300">
                  <a:solidFill>
                    <a:srgbClr val="1E30B7"/>
                  </a:solidFill>
                  <a:latin typeface="Aptos"/>
                </a:rPr>
                <a:t>Community Engagement in Energy Planning</a:t>
              </a:r>
              <a:endParaRPr lang="en-US" sz="1300">
                <a:solidFill>
                  <a:srgbClr val="1E30B7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9" name="TextBox 21">
              <a:extLst>
                <a:ext uri="{FF2B5EF4-FFF2-40B4-BE49-F238E27FC236}">
                  <a16:creationId xmlns:a16="http://schemas.microsoft.com/office/drawing/2014/main" id="{393E66D5-2ED4-5BF4-0278-65658DE5426A}"/>
                </a:ext>
              </a:extLst>
            </p:cNvPr>
            <p:cNvSpPr txBox="1"/>
            <p:nvPr/>
          </p:nvSpPr>
          <p:spPr>
            <a:xfrm>
              <a:off x="6939730" y="2538744"/>
              <a:ext cx="1705643" cy="130286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000" b="1" dirty="0">
                  <a:solidFill>
                    <a:srgbClr val="1E30B7"/>
                  </a:solidFill>
                  <a:latin typeface="Aptos"/>
                </a:rPr>
                <a:t>Resource planning across agencies, </a:t>
              </a:r>
              <a:r>
                <a:rPr lang="en-US" sz="1000" dirty="0">
                  <a:solidFill>
                    <a:srgbClr val="1E30B7"/>
                  </a:solidFill>
                  <a:latin typeface="Aptos"/>
                </a:rPr>
                <a:t>community leaders, industry, and economic development organizations will help ensure maximum local benefits are accrued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000" b="1" dirty="0">
                  <a:solidFill>
                    <a:srgbClr val="1E30B7"/>
                  </a:solidFill>
                  <a:latin typeface="Aptos"/>
                </a:rPr>
                <a:t>Local communities</a:t>
              </a:r>
              <a:r>
                <a:rPr lang="en-US" sz="1000" dirty="0">
                  <a:solidFill>
                    <a:srgbClr val="1E30B7"/>
                  </a:solidFill>
                  <a:latin typeface="Aptos"/>
                </a:rPr>
                <a:t> must be prioritized by businesses to include meaningful input in project advancement</a:t>
              </a:r>
            </a:p>
          </p:txBody>
        </p:sp>
        <p:sp>
          <p:nvSpPr>
            <p:cNvPr id="51" name="Freeform 31">
              <a:extLst>
                <a:ext uri="{FF2B5EF4-FFF2-40B4-BE49-F238E27FC236}">
                  <a16:creationId xmlns:a16="http://schemas.microsoft.com/office/drawing/2014/main" id="{A50BD2CF-8496-5BF7-A171-1F3C9062BAFF}"/>
                </a:ext>
              </a:extLst>
            </p:cNvPr>
            <p:cNvSpPr/>
            <p:nvPr/>
          </p:nvSpPr>
          <p:spPr>
            <a:xfrm>
              <a:off x="7034389" y="1368513"/>
              <a:ext cx="1039813" cy="382763"/>
            </a:xfrm>
            <a:custGeom>
              <a:avLst/>
              <a:gdLst/>
              <a:ahLst/>
              <a:cxnLst/>
              <a:rect l="l" t="t" r="r" b="b"/>
              <a:pathLst>
                <a:path w="514272" h="175605">
                  <a:moveTo>
                    <a:pt x="87802" y="0"/>
                  </a:moveTo>
                  <a:lnTo>
                    <a:pt x="426469" y="0"/>
                  </a:lnTo>
                  <a:cubicBezTo>
                    <a:pt x="474961" y="0"/>
                    <a:pt x="514272" y="39311"/>
                    <a:pt x="514272" y="87802"/>
                  </a:cubicBezTo>
                  <a:lnTo>
                    <a:pt x="514272" y="87802"/>
                  </a:lnTo>
                  <a:cubicBezTo>
                    <a:pt x="514272" y="111089"/>
                    <a:pt x="505021" y="133422"/>
                    <a:pt x="488555" y="149888"/>
                  </a:cubicBezTo>
                  <a:cubicBezTo>
                    <a:pt x="472089" y="166354"/>
                    <a:pt x="449756" y="175605"/>
                    <a:pt x="426469" y="175605"/>
                  </a:cubicBezTo>
                  <a:lnTo>
                    <a:pt x="87802" y="175605"/>
                  </a:lnTo>
                  <a:cubicBezTo>
                    <a:pt x="39311" y="175605"/>
                    <a:pt x="0" y="136294"/>
                    <a:pt x="0" y="87802"/>
                  </a:cubicBezTo>
                  <a:lnTo>
                    <a:pt x="0" y="87802"/>
                  </a:lnTo>
                  <a:cubicBezTo>
                    <a:pt x="0" y="39311"/>
                    <a:pt x="39311" y="0"/>
                    <a:pt x="87802" y="0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solidFill>
                <a:srgbClr val="2230B0"/>
              </a:solidFill>
              <a:prstDash val="solid"/>
              <a:round/>
            </a:ln>
          </p:spPr>
          <p:txBody>
            <a:bodyPr lIns="91440" tIns="45720" rIns="91440" bIns="45720" anchor="t"/>
            <a:lstStyle/>
            <a:p>
              <a:pPr algn="ctr"/>
              <a:r>
                <a:rPr lang="en-US" i="1">
                  <a:solidFill>
                    <a:srgbClr val="2230B0"/>
                  </a:solidFill>
                  <a:latin typeface="Aptos Mono"/>
                </a:rPr>
                <a:t>Community Engagement</a:t>
              </a:r>
            </a:p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938099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29F43D62D4A94D94F4C7D67FBEC5BA" ma:contentTypeVersion="15" ma:contentTypeDescription="Create a new document." ma:contentTypeScope="" ma:versionID="96b0accefc84c273ae977138b3ec13ce">
  <xsd:schema xmlns:xsd="http://www.w3.org/2001/XMLSchema" xmlns:xs="http://www.w3.org/2001/XMLSchema" xmlns:p="http://schemas.microsoft.com/office/2006/metadata/properties" xmlns:ns2="7a586eef-398e-423d-bf4f-82b0776722cd" xmlns:ns3="8092dc22-f526-4af3-b65d-dc6a3e821437" targetNamespace="http://schemas.microsoft.com/office/2006/metadata/properties" ma:root="true" ma:fieldsID="5b1a4274bcebef8e8b37c4c38b8de422" ns2:_="" ns3:_="">
    <xsd:import namespace="7a586eef-398e-423d-bf4f-82b0776722cd"/>
    <xsd:import namespace="8092dc22-f526-4af3-b65d-dc6a3e8214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586eef-398e-423d-bf4f-82b0776722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de2c288-59da-4793-9290-93baf35f57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92dc22-f526-4af3-b65d-dc6a3e82143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1458892-4554-4b33-a299-f8fe91aceb3d}" ma:internalName="TaxCatchAll" ma:showField="CatchAllData" ma:web="8092dc22-f526-4af3-b65d-dc6a3e8214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a586eef-398e-423d-bf4f-82b0776722cd">
      <Terms xmlns="http://schemas.microsoft.com/office/infopath/2007/PartnerControls"/>
    </lcf76f155ced4ddcb4097134ff3c332f>
    <TaxCatchAll xmlns="8092dc22-f526-4af3-b65d-dc6a3e82143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1B892BE-AEE1-4AF7-B358-C92894154618}">
  <ds:schemaRefs>
    <ds:schemaRef ds:uri="7a586eef-398e-423d-bf4f-82b0776722cd"/>
    <ds:schemaRef ds:uri="8092dc22-f526-4af3-b65d-dc6a3e82143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29A45FC-069F-4036-AE9D-D35C42179C04}">
  <ds:schemaRefs>
    <ds:schemaRef ds:uri="7a586eef-398e-423d-bf4f-82b0776722cd"/>
    <ds:schemaRef ds:uri="8092dc22-f526-4af3-b65d-dc6a3e821437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1FE083A-4EF1-4FFF-B4E9-501F03C2045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(16:9)</PresentationFormat>
  <Slides>12</Slides>
  <Notes>11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Custom Design</vt:lpstr>
      <vt:lpstr>GNO, Inc. H2F + LFE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LFE Deck Draft</dc:title>
  <dc:creator>Cameron Poole</dc:creator>
  <cp:revision>33</cp:revision>
  <dcterms:created xsi:type="dcterms:W3CDTF">2006-08-16T00:00:00Z</dcterms:created>
  <dcterms:modified xsi:type="dcterms:W3CDTF">2024-10-01T17:04:02Z</dcterms:modified>
  <dc:identifier>DAGAQwJYHC0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0x0101002A29F43D62D4A94D94F4C7D67FBEC5BA</vt:lpwstr>
  </property>
  <property fmtid="{D5CDD505-2E9C-101B-9397-08002B2CF9AE}" pid="3" name="MediaServiceImageTags">
    <vt:lpwstr/>
  </property>
</Properties>
</file>