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  <p:sldId id="285" r:id="rId5"/>
    <p:sldId id="270" r:id="rId6"/>
    <p:sldId id="288" r:id="rId7"/>
    <p:sldId id="284" r:id="rId8"/>
    <p:sldId id="283" r:id="rId9"/>
    <p:sldId id="271" r:id="rId10"/>
    <p:sldId id="272" r:id="rId11"/>
    <p:sldId id="273" r:id="rId12"/>
    <p:sldId id="281" r:id="rId13"/>
    <p:sldId id="278" r:id="rId14"/>
    <p:sldId id="279" r:id="rId15"/>
    <p:sldId id="277" r:id="rId16"/>
    <p:sldId id="280" r:id="rId17"/>
    <p:sldId id="289" r:id="rId18"/>
    <p:sldId id="282" r:id="rId19"/>
    <p:sldId id="28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9E393-DE3F-F3DC-51E5-B1F5E2439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2D5EC-AB33-50B5-2B03-E6C98FB7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B4806-4614-A010-3473-C94404E7C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background with lines&#10;&#10;Description automatically generated">
            <a:extLst>
              <a:ext uri="{FF2B5EF4-FFF2-40B4-BE49-F238E27FC236}">
                <a16:creationId xmlns:a16="http://schemas.microsoft.com/office/drawing/2014/main" id="{56FD4915-D20C-ABD9-1B04-C72D2231E1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2A96835-2FAB-4444-7C5A-2B8DE58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782A5E-E839-12B3-CB0D-5456295FAE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the Master title style</a:t>
            </a:r>
          </a:p>
        </p:txBody>
      </p:sp>
      <p:pic>
        <p:nvPicPr>
          <p:cNvPr id="10" name="Picture 9" descr="A logo of a company&#10;&#10;Description automatically generated">
            <a:extLst>
              <a:ext uri="{FF2B5EF4-FFF2-40B4-BE49-F238E27FC236}">
                <a16:creationId xmlns:a16="http://schemas.microsoft.com/office/drawing/2014/main" id="{8C3E10BD-91DA-1C17-F92C-044D2B78CD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1478" y="4632326"/>
            <a:ext cx="1789043" cy="178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396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C36CD-A7E5-A761-AAB9-4EA2C6A82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84976-9D65-C71A-20DC-BDADF857E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0626"/>
            <a:ext cx="10515600" cy="506895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760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9E5A6-5212-C7AE-493F-4F073E393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B7CC2-D5D1-30C9-1062-263E09D5D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E1020-56AF-A22F-5DBB-7A0E6A450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F0F08-D92B-A1FE-66DD-67B4F31AC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73DCE-4214-127B-8EBD-E672A38E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23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AD10-B052-BA04-4CD0-3DF6298A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9AB78-B132-6809-4B9C-5346D177BA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3F515-CCAB-71E8-7395-F275FFA58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658BBC-D348-FFCD-4CCC-315DC99D1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ABDD4-7F5A-592C-5804-C1C01FAF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FB1C8-D785-85EB-9614-51FB81A0D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49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5BF50-85AF-DC7F-46E5-CA43A3351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775A0-1166-944D-255E-82FE02BF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2C175-2F72-F149-4EA0-1578719FB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E3DC4B-0EA5-40FA-5DB7-B1CB41EA0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0AE966-0CA1-2521-4083-9EFE2775E9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CCA27D-F895-19F6-1F74-829A490EB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AD24B0-AB9C-EC2C-13A9-0112FA5CE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265F18-B5E8-5246-AFED-FF7269C8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1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10B0D-058C-451C-E01D-1CD5EB3D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A87A5B-4588-BC1E-1945-8A7F2E239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27FE42-7D95-BE2F-AE83-DE92E7065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D48D1-69A0-CAD3-DF19-64A09F82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90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52EF81-69FE-5C0C-771D-9E7132A7D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2787F7-6162-3C0A-6530-D5E632158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188CF-6B25-7DEE-C8CA-CD944D32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90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72742-569A-4BDD-9519-96C6829FD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962A4-73E4-49A2-A875-9CC61A259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A0A10-6A04-819F-5FF6-491FFB2CA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430CC0-249D-6FF6-88C3-230695A8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70487D-B400-F0C0-39B2-2BB7CC000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1E563-2207-7D05-6CF6-D16A6B71C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07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82AA9-6FAC-7E33-C30F-A165B3AE3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CE2966-5E5F-EFC6-78EE-3A846BA733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345C2-DC56-6063-6BE0-7F0D997A1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7F4464-F510-373C-A43E-FBEDFDE46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8C4D7-3EF2-1B66-0E31-5747D9B6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0403E-0D2C-9B68-55FC-7C0FFF617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33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FB687-B079-AB32-24AB-4386F0B05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AD2E0-D709-486F-63C3-A04D4FF92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6DCBE-D5C3-D357-C313-84B66BD51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E751B-9F50-5F46-E810-2C471646A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BA1B9-2D26-93C6-2238-7E7D7D95C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18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059CE-3B37-B970-0B32-82019CC62B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C8A351-A906-863C-F04F-27D322F1C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BEA20-3F29-68B9-55E0-706F89A9D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78363-F664-3A14-EA4F-E5DD2497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5AEAE-4100-CE2F-51AA-68A1ABBF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3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background with lines&#10;&#10;Description automatically generated">
            <a:extLst>
              <a:ext uri="{FF2B5EF4-FFF2-40B4-BE49-F238E27FC236}">
                <a16:creationId xmlns:a16="http://schemas.microsoft.com/office/drawing/2014/main" id="{BB340EA4-4592-01AD-6DF0-0C5E94DB006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b="81739"/>
          <a:stretch/>
        </p:blipFill>
        <p:spPr>
          <a:xfrm>
            <a:off x="0" y="0"/>
            <a:ext cx="12192000" cy="125233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C89090-8E57-8FB8-30AF-96E7C228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087" y="0"/>
            <a:ext cx="10065026" cy="1252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CDD57-BCCE-B247-E97C-812A6438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73DA6-1BE5-DEDD-FF4D-224BB54CA5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154C04-3BFE-CE43-813C-E572ACD09A3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C46F2-1D0D-7955-1604-111F41406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F0D90-AA6C-7F0B-BA39-05C9F3066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196AB9-2967-2A4F-AE6E-444C5CA5A92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39F169B1-6ADD-6C8B-7A70-7C4A372CD38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35" y="136525"/>
            <a:ext cx="1035118" cy="103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3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30881-BB91-97F0-FD24-B0F6E55E7A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576" y="584791"/>
            <a:ext cx="11096847" cy="2626242"/>
          </a:xfrm>
        </p:spPr>
        <p:txBody>
          <a:bodyPr>
            <a:normAutofit/>
          </a:bodyPr>
          <a:lstStyle/>
          <a:p>
            <a:r>
              <a:rPr lang="en-US" b="1" dirty="0"/>
              <a:t>Legal &amp; Regulatory Frameworks for Clean Hydrogen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ED4B41-596B-05B9-FB53-48F0ADA7F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430079"/>
          </a:xfrm>
        </p:spPr>
        <p:txBody>
          <a:bodyPr/>
          <a:lstStyle/>
          <a:p>
            <a:r>
              <a:rPr lang="en-US" sz="3200" dirty="0"/>
              <a:t>Clean Hydrogen Task Force</a:t>
            </a:r>
          </a:p>
          <a:p>
            <a:r>
              <a:rPr lang="en-US" sz="2800" i="1" dirty="0"/>
              <a:t>December 3, 2024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981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Areas of Regulation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b="1" dirty="0"/>
              <a:t>Production</a:t>
            </a:r>
          </a:p>
          <a:p>
            <a:pPr lvl="1"/>
            <a:r>
              <a:rPr lang="en-US" sz="3200" dirty="0"/>
              <a:t>GHG Reporting – EPA: 40 CFR Part </a:t>
            </a:r>
            <a:r>
              <a:rPr lang="en-US" sz="3200" dirty="0" smtClean="0"/>
              <a:t>98</a:t>
            </a:r>
          </a:p>
          <a:p>
            <a:r>
              <a:rPr lang="en-US" sz="3200" dirty="0"/>
              <a:t>Transport</a:t>
            </a:r>
          </a:p>
          <a:p>
            <a:pPr lvl="1"/>
            <a:r>
              <a:rPr lang="en-US" sz="2800" dirty="0"/>
              <a:t>Pipeline Safety (Interstate – PHMSA &amp; Intrastate – LDENR) 49 CFR Part 191, et seq., LAC 43:XIII Subparts 1 – 2. </a:t>
            </a:r>
          </a:p>
          <a:p>
            <a:pPr lvl="1"/>
            <a:r>
              <a:rPr lang="en-US" sz="2800" dirty="0"/>
              <a:t>Rail Transport – PHMSA 49 CFR Part 174</a:t>
            </a:r>
          </a:p>
          <a:p>
            <a:pPr lvl="1"/>
            <a:r>
              <a:rPr lang="en-US" sz="2800" dirty="0"/>
              <a:t>Maritime Transport – 49 CFR Part 176 (PHMSA), 33 CFR Parts 154 – 156 (USCG), 46 CFR Parts 38 &amp; 150-154 (USCG).</a:t>
            </a:r>
          </a:p>
          <a:p>
            <a:pPr lvl="1"/>
            <a:r>
              <a:rPr lang="en-US" sz="2800" dirty="0"/>
              <a:t>Trucking Distribution – USDOT 49 CFR Parts 171-178 &amp; 180; USDOT-FMCSA 49 CFR Parts 356, 389 &amp; 397  </a:t>
            </a:r>
          </a:p>
          <a:p>
            <a:r>
              <a:rPr lang="en-US" sz="3200" dirty="0"/>
              <a:t>Storage</a:t>
            </a:r>
          </a:p>
          <a:p>
            <a:pPr lvl="1"/>
            <a:r>
              <a:rPr lang="en-US" sz="2800" dirty="0"/>
              <a:t>Subsurface – Cavern Storage – LDENR LAC 43:XVII.3701, et seq.;</a:t>
            </a:r>
          </a:p>
          <a:p>
            <a:pPr lvl="1"/>
            <a:r>
              <a:rPr lang="en-US" sz="2800" dirty="0"/>
              <a:t>Surface – OSHA – 29 CFR 1910 Subpart H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3539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Hydrogen Production - Regulations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b="1" dirty="0"/>
              <a:t>Green House Gas Reporting – 40 CFR Part 98 (EPA)</a:t>
            </a:r>
          </a:p>
          <a:p>
            <a:pPr lvl="1"/>
            <a:r>
              <a:rPr lang="en-US" sz="3200" dirty="0"/>
              <a:t>Clean Hydrogen Production Target: 4.0 kgCo2e/kgH2</a:t>
            </a:r>
          </a:p>
          <a:p>
            <a:r>
              <a:rPr lang="en-US" sz="3200" b="1" dirty="0"/>
              <a:t>Steam Methane Reforming/Gasification</a:t>
            </a:r>
          </a:p>
          <a:p>
            <a:pPr lvl="1"/>
            <a:r>
              <a:rPr lang="en-US" sz="3200" dirty="0"/>
              <a:t>Natural Gas Production – La. R.S. 30:1, et seq. (DENR)</a:t>
            </a:r>
          </a:p>
          <a:p>
            <a:pPr lvl="1"/>
            <a:r>
              <a:rPr lang="en-US" sz="3200" dirty="0"/>
              <a:t>Carbon Sequestration – La. R.S. 30:1101, et seq. and LAC </a:t>
            </a:r>
            <a:r>
              <a:rPr lang="en-US" sz="3200" dirty="0" smtClean="0"/>
              <a:t>43:XVII.3601</a:t>
            </a:r>
            <a:r>
              <a:rPr lang="en-US" sz="3200" dirty="0"/>
              <a:t>, et seq.(DENR)</a:t>
            </a:r>
          </a:p>
          <a:p>
            <a:r>
              <a:rPr lang="en-US" sz="3200" b="1" dirty="0"/>
              <a:t>Electrolysis</a:t>
            </a:r>
          </a:p>
          <a:p>
            <a:pPr lvl="1"/>
            <a:r>
              <a:rPr lang="en-US" sz="3200" dirty="0"/>
              <a:t>Water resource management – La. R.S. 38:3092, et seq.; La. R.S. 30:961, et seq.(DENR)</a:t>
            </a:r>
          </a:p>
        </p:txBody>
      </p:sp>
    </p:spTree>
    <p:extLst>
      <p:ext uri="{BB962C8B-B14F-4D97-AF65-F5344CB8AC3E}">
        <p14:creationId xmlns:p14="http://schemas.microsoft.com/office/powerpoint/2010/main" val="1620004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Hydrogen Production -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000" b="1" dirty="0"/>
              <a:t>Depending on specifics additional regulations may be implicated:</a:t>
            </a:r>
          </a:p>
          <a:p>
            <a:pPr lvl="1"/>
            <a:r>
              <a:rPr lang="en-US" sz="3000" dirty="0"/>
              <a:t>Spill Prevention &amp; Control (LDEQ/EPA)40 CFR Part 112</a:t>
            </a:r>
          </a:p>
          <a:p>
            <a:pPr lvl="2"/>
            <a:r>
              <a:rPr lang="en-US" sz="3000" dirty="0"/>
              <a:t>Oil of any kind and in any form and certain listed substances in liquid form meeting minimum storage capacities</a:t>
            </a:r>
          </a:p>
          <a:p>
            <a:pPr lvl="1"/>
            <a:r>
              <a:rPr lang="en-US" sz="3000" dirty="0"/>
              <a:t>Louisiana Pollution Discharge Elimination System – Water Quality Requirements - LAC 33:Chapter IX (LDEQ/EPA)- permit required for any point source discharge of a pollutant into waters of the state</a:t>
            </a:r>
          </a:p>
          <a:p>
            <a:pPr lvl="1"/>
            <a:r>
              <a:rPr lang="en-US" sz="3000" dirty="0"/>
              <a:t>Air pollution requirements for HAPs/TAPs and Criteria Pollutants (LDEQ/EPA) 40 CFR 60, 61, &amp; 63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37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DENR</a:t>
            </a:r>
            <a:r>
              <a:rPr lang="en-US" sz="3200" b="0" dirty="0"/>
              <a:t> – Intrastate Pipeline Safety (LAC 43:XIII.Subparts 1 – 4) Louisiana rules adopt federal “gas” pipeline safety regulations, which defines gas as natural gas, flammable gas, or gas which is toxic or corrosive</a:t>
            </a:r>
          </a:p>
          <a:p>
            <a:r>
              <a:rPr lang="en-US" sz="3200" dirty="0"/>
              <a:t>PHMSA</a:t>
            </a:r>
            <a:r>
              <a:rPr lang="en-US" sz="3200" b="0" dirty="0"/>
              <a:t> – Interstate Pipeline Safety (49 CFR Part 191 – Reporting Requirements, Part 192 – Minimum Safety Standards, and Part 199 – Drug and Alcohol Testing)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- Pipelines</a:t>
            </a:r>
          </a:p>
        </p:txBody>
      </p:sp>
    </p:spTree>
    <p:extLst>
      <p:ext uri="{BB962C8B-B14F-4D97-AF65-F5344CB8AC3E}">
        <p14:creationId xmlns:p14="http://schemas.microsoft.com/office/powerpoint/2010/main" val="2744111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DB4BC-9DA0-8FA2-7A7F-50FE7959F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95DC9-C180-80A3-360E-A15C9ADEC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Because same safety regulations apply to both hydrogen and natural gas, the blending of hydrogen with natural gas should not impact applicability of existing safety regulations</a:t>
            </a:r>
          </a:p>
          <a:p>
            <a:pPr lvl="1"/>
            <a:r>
              <a:rPr lang="en-US" sz="3200" dirty="0"/>
              <a:t>However, an operator should assess if the introduction of hydrogen changes the risks to pipeline, thereby necessitating a change to the operator’s integrity management program</a:t>
            </a:r>
            <a:r>
              <a:rPr lang="en-US" sz="2800" dirty="0"/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2D32B2E-0747-AA4C-A558-171F236BC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- Pipelines</a:t>
            </a:r>
          </a:p>
        </p:txBody>
      </p:sp>
    </p:spTree>
    <p:extLst>
      <p:ext uri="{BB962C8B-B14F-4D97-AF65-F5344CB8AC3E}">
        <p14:creationId xmlns:p14="http://schemas.microsoft.com/office/powerpoint/2010/main" val="3551904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- Pipelines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513" y="1252331"/>
            <a:ext cx="10515600" cy="5199783"/>
          </a:xfrm>
        </p:spPr>
        <p:txBody>
          <a:bodyPr>
            <a:noAutofit/>
          </a:bodyPr>
          <a:lstStyle/>
          <a:p>
            <a:r>
              <a:rPr lang="en-US" sz="2000" dirty="0"/>
              <a:t>If hydrogen is derived from natural gas (or other hydrocarbons) then Pipeline Operator would be subject to Natural Resources &amp; Energy Act (La. R.S. 30:501, et seq., and applicable rules LAC 43:XI.Subpart 1) - DENR</a:t>
            </a:r>
          </a:p>
          <a:p>
            <a:pPr lvl="1"/>
            <a:r>
              <a:rPr lang="en-US" sz="2000" dirty="0"/>
              <a:t>Covers intrastate gas pipelines and defines “gas” as “any gas derived from or composed of hydrocarbons.” </a:t>
            </a:r>
          </a:p>
          <a:p>
            <a:pPr lvl="1"/>
            <a:r>
              <a:rPr lang="en-US" sz="2000" dirty="0"/>
              <a:t>Certificates of Transportation, approvals of construction, connections, and abandonments of lines</a:t>
            </a:r>
          </a:p>
          <a:p>
            <a:pPr lvl="1"/>
            <a:r>
              <a:rPr lang="en-US" sz="2000" dirty="0"/>
              <a:t>R.S. 30:554 – “All such persons receiving a certificate of transportation from the commissioner shall possess the right of expropriation with authority to expropriate private property under the general state expropriation laws,…”</a:t>
            </a:r>
          </a:p>
          <a:p>
            <a:pPr lvl="1"/>
            <a:r>
              <a:rPr lang="en-US" sz="2000" dirty="0"/>
              <a:t>Based on definition of “gas,” this Act would not apply to hydrogen produced through electrolysis.</a:t>
            </a:r>
          </a:p>
          <a:p>
            <a:r>
              <a:rPr lang="en-US" sz="2000" dirty="0"/>
              <a:t>No FERC or equivalent federal regulation for necessity determinations or construction approvals</a:t>
            </a:r>
          </a:p>
        </p:txBody>
      </p:sp>
    </p:spTree>
    <p:extLst>
      <p:ext uri="{BB962C8B-B14F-4D97-AF65-F5344CB8AC3E}">
        <p14:creationId xmlns:p14="http://schemas.microsoft.com/office/powerpoint/2010/main" val="2922955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Hydrogen Pipelines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4196" b="2434"/>
          <a:stretch/>
        </p:blipFill>
        <p:spPr>
          <a:xfrm>
            <a:off x="0" y="1252331"/>
            <a:ext cx="12192000" cy="560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38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Rail</a:t>
            </a:r>
            <a:r>
              <a:rPr lang="en-US" sz="3200" b="0" dirty="0"/>
              <a:t> – PHMSA 49 CFR Part 174 – Transportation of Hazardous materials via rail</a:t>
            </a:r>
          </a:p>
          <a:p>
            <a:r>
              <a:rPr lang="en-US" sz="3200" dirty="0"/>
              <a:t>Trucking Distribution </a:t>
            </a:r>
            <a:r>
              <a:rPr lang="en-US" sz="3200" b="0" dirty="0"/>
              <a:t>– USDOT storage and transport of hazardous materials (49 CFR Parts 171-178 and 180); USDOT/FMCSA – licensing and testing standards (49 CFR Parts 356,389, and 397)</a:t>
            </a:r>
          </a:p>
          <a:p>
            <a:r>
              <a:rPr lang="en-US" sz="3200" dirty="0"/>
              <a:t>Trucking with Hydrogen as fuel </a:t>
            </a:r>
            <a:r>
              <a:rPr lang="en-US" sz="3200" b="0" dirty="0"/>
              <a:t>– Weight limits on interstates and certain highways (23 CFR Part 658, Appendix C)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Transport – Rail &amp; Truck Traffic</a:t>
            </a:r>
          </a:p>
        </p:txBody>
      </p:sp>
    </p:spTree>
    <p:extLst>
      <p:ext uri="{BB962C8B-B14F-4D97-AF65-F5344CB8AC3E}">
        <p14:creationId xmlns:p14="http://schemas.microsoft.com/office/powerpoint/2010/main" val="1149383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– Maritime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PHMSA </a:t>
            </a:r>
            <a:r>
              <a:rPr lang="en-US" b="0" dirty="0"/>
              <a:t>– Hazardous materials transport by vessel (49 CFR Part 176) for explosive substances</a:t>
            </a:r>
          </a:p>
          <a:p>
            <a:r>
              <a:rPr lang="en-US" dirty="0"/>
              <a:t>Pollution Prevention </a:t>
            </a:r>
            <a:r>
              <a:rPr lang="en-US" b="0" dirty="0"/>
              <a:t>– USCG (33 CFR Parts 154 – 156)facilities transferring hazardous materials in bulk, hazardous material pollution prevention for vessels, and hazardous materials transfer operations</a:t>
            </a:r>
          </a:p>
          <a:p>
            <a:r>
              <a:rPr lang="en-US" dirty="0"/>
              <a:t>Shipping of Hydrogen </a:t>
            </a:r>
            <a:r>
              <a:rPr lang="en-US" b="0" dirty="0"/>
              <a:t>– USCG (46 CFR Parts 38, and 150 – 154) transportation of liquefied or compressed flammable gases by vessels, cargo compatibility, barges carrying bulk liquid hazardous material cargoes, ships carrying bulk compressed gas hazardous materials, and self-propelled vessels carrying bulk liquefied gases</a:t>
            </a:r>
          </a:p>
        </p:txBody>
      </p:sp>
    </p:spTree>
    <p:extLst>
      <p:ext uri="{BB962C8B-B14F-4D97-AF65-F5344CB8AC3E}">
        <p14:creationId xmlns:p14="http://schemas.microsoft.com/office/powerpoint/2010/main" val="1543858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- Subsurface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838200" y="1530626"/>
            <a:ext cx="10515600" cy="532737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The 1974 Safe Drinking Water Act (SDWA) established the national Underground Injection Control (UIC) Program under the EPA and charged them to:</a:t>
            </a:r>
          </a:p>
          <a:p>
            <a:pPr lvl="1"/>
            <a:r>
              <a:rPr lang="en-US" sz="2800" dirty="0"/>
              <a:t>Establish Technical Regulations for UIC Program</a:t>
            </a:r>
          </a:p>
          <a:p>
            <a:pPr lvl="1"/>
            <a:r>
              <a:rPr lang="en-US" sz="2800" dirty="0"/>
              <a:t>Define the Underground Source of Drinking Water (USDW)</a:t>
            </a:r>
          </a:p>
          <a:p>
            <a:pPr lvl="1"/>
            <a:r>
              <a:rPr lang="en-US" sz="2800" dirty="0"/>
              <a:t>Establish Injection Well Classifications</a:t>
            </a:r>
          </a:p>
          <a:p>
            <a:r>
              <a:rPr lang="en-US" b="1" dirty="0"/>
              <a:t>Solution-mined Salt Dome Cavern Storage</a:t>
            </a:r>
          </a:p>
          <a:p>
            <a:pPr lvl="1"/>
            <a:r>
              <a:rPr lang="en-US" sz="2800" dirty="0"/>
              <a:t>Two-step process</a:t>
            </a:r>
          </a:p>
          <a:p>
            <a:pPr lvl="2"/>
            <a:r>
              <a:rPr lang="en-US" sz="2800" dirty="0"/>
              <a:t>Step 1: Solution Mine the Cavern or Cavity to be used for storage – Class III Injection Well</a:t>
            </a:r>
          </a:p>
          <a:p>
            <a:pPr lvl="2"/>
            <a:r>
              <a:rPr lang="en-US" sz="2800" dirty="0"/>
              <a:t>Step 2: Permit for Injection/Storage of Hydrogen – Class V Injection Well</a:t>
            </a:r>
          </a:p>
        </p:txBody>
      </p:sp>
    </p:spTree>
    <p:extLst>
      <p:ext uri="{BB962C8B-B14F-4D97-AF65-F5344CB8AC3E}">
        <p14:creationId xmlns:p14="http://schemas.microsoft.com/office/powerpoint/2010/main" val="1483708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Hydrogen Storage in Salt Caverns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b="1" dirty="0"/>
              <a:t>Why cavern storage?</a:t>
            </a:r>
          </a:p>
          <a:p>
            <a:pPr lvl="1"/>
            <a:r>
              <a:rPr lang="en-US" sz="3200" dirty="0"/>
              <a:t>Places the highly flammable gas in an oxygen-free zone to prevent accidental ignition.</a:t>
            </a:r>
          </a:p>
          <a:p>
            <a:pPr lvl="1"/>
            <a:r>
              <a:rPr lang="en-US" sz="3200" dirty="0"/>
              <a:t>Access to large storage volumes with extended storage periods.</a:t>
            </a:r>
          </a:p>
          <a:p>
            <a:pPr lvl="1"/>
            <a:r>
              <a:rPr lang="en-US" sz="3200" dirty="0"/>
              <a:t>Minimizes surface footprint.</a:t>
            </a:r>
          </a:p>
          <a:p>
            <a:pPr lvl="1"/>
            <a:r>
              <a:rPr lang="en-US" sz="3200" dirty="0"/>
              <a:t>Minimum leakage due to tightness of the salt rock </a:t>
            </a:r>
          </a:p>
          <a:p>
            <a:pPr lvl="1"/>
            <a:r>
              <a:rPr lang="en-US" sz="3200" dirty="0"/>
              <a:t>Low operational cost and have a high recovery efficiency when compared to other underground storage options (depleted oil &amp; gas reservoirs, aquifers, etc.)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6118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Gulf Coast Salt Cavern Facilities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0878" y="1334665"/>
            <a:ext cx="9399360" cy="552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4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Louisiana Salt Domes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891" t="1652" r="3280" b="3278"/>
          <a:stretch/>
        </p:blipFill>
        <p:spPr>
          <a:xfrm>
            <a:off x="6551713" y="1444416"/>
            <a:ext cx="5475514" cy="5291133"/>
          </a:xfrm>
          <a:prstGeom prst="rect">
            <a:avLst/>
          </a:prstGeom>
        </p:spPr>
      </p:pic>
      <p:sp>
        <p:nvSpPr>
          <p:cNvPr id="11" name="Content Placeholder 1"/>
          <p:cNvSpPr>
            <a:spLocks noGrp="1"/>
          </p:cNvSpPr>
          <p:nvPr>
            <p:ph sz="half" idx="1"/>
          </p:nvPr>
        </p:nvSpPr>
        <p:spPr>
          <a:xfrm>
            <a:off x="772633" y="1330036"/>
            <a:ext cx="5551967" cy="3775806"/>
          </a:xfrm>
        </p:spPr>
        <p:txBody>
          <a:bodyPr>
            <a:noAutofit/>
          </a:bodyPr>
          <a:lstStyle/>
          <a:p>
            <a:r>
              <a:rPr lang="en-US" sz="2400" b="1" dirty="0"/>
              <a:t>In </a:t>
            </a:r>
            <a:r>
              <a:rPr lang="en-US" sz="2400" b="1" dirty="0" smtClean="0"/>
              <a:t>Louisiana (including Federal Offshore), </a:t>
            </a:r>
            <a:r>
              <a:rPr lang="en-US" sz="2400" b="1" dirty="0"/>
              <a:t>there are 200+ known or identified salt </a:t>
            </a:r>
            <a:r>
              <a:rPr lang="en-US" sz="2400" b="1" dirty="0" smtClean="0"/>
              <a:t>domes </a:t>
            </a:r>
            <a:endParaRPr lang="en-US" sz="2400" b="1" dirty="0"/>
          </a:p>
          <a:p>
            <a:r>
              <a:rPr lang="en-US" sz="2400" b="1" dirty="0"/>
              <a:t>Louisiana has two salt basins, the North Louisiana Salt Basin and the Gulf Coast Salt Basin.</a:t>
            </a:r>
          </a:p>
          <a:p>
            <a:r>
              <a:rPr lang="en-US" sz="2400" b="1" dirty="0"/>
              <a:t>Louisiana currently has 20 “active” salt domes; active meaning there are salt caverns with active permits.</a:t>
            </a:r>
          </a:p>
          <a:p>
            <a:r>
              <a:rPr lang="en-US" sz="2400" b="1" dirty="0"/>
              <a:t>419 individual entries into caverns with active permits in Louisiana</a:t>
            </a:r>
            <a:r>
              <a:rPr lang="en-US" sz="2000" b="1" dirty="0"/>
              <a:t>.</a:t>
            </a:r>
          </a:p>
          <a:p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779399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2086" y="0"/>
            <a:ext cx="10899913" cy="1252331"/>
          </a:xfrm>
        </p:spPr>
        <p:txBody>
          <a:bodyPr>
            <a:noAutofit/>
          </a:bodyPr>
          <a:lstStyle/>
          <a:p>
            <a:r>
              <a:rPr lang="en-US" sz="3600" dirty="0"/>
              <a:t>Storage – Historically Active Louisiana Salt Caverns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305" r="489" b="839"/>
          <a:stretch/>
        </p:blipFill>
        <p:spPr>
          <a:xfrm>
            <a:off x="1292086" y="1259051"/>
            <a:ext cx="9508350" cy="55989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9150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History of Hydrogen Storage in Salt Caverns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Salt caverns have been used for hydrogen storage in Europe since the 1970’s.</a:t>
            </a:r>
          </a:p>
          <a:p>
            <a:pPr lvl="2"/>
            <a:r>
              <a:rPr lang="en-US" sz="3200" dirty="0" err="1"/>
              <a:t>Teeside</a:t>
            </a:r>
            <a:r>
              <a:rPr lang="en-US" sz="3200" dirty="0"/>
              <a:t>, UK – 1970’s</a:t>
            </a:r>
          </a:p>
          <a:p>
            <a:pPr lvl="2"/>
            <a:r>
              <a:rPr lang="en-US" sz="3200" dirty="0"/>
              <a:t>Kiel, Germany – 1971</a:t>
            </a:r>
          </a:p>
          <a:p>
            <a:r>
              <a:rPr lang="en-US" sz="3200" dirty="0"/>
              <a:t>The only existing hydrogen storage caverns in the US are currently located in Texas.</a:t>
            </a:r>
          </a:p>
          <a:p>
            <a:pPr lvl="2"/>
            <a:r>
              <a:rPr lang="en-US" sz="3200" dirty="0"/>
              <a:t>Clemens Dome (ConocoPhillips) - 1986</a:t>
            </a:r>
          </a:p>
          <a:p>
            <a:pPr lvl="2"/>
            <a:r>
              <a:rPr lang="en-US" sz="3200" dirty="0"/>
              <a:t>Moss Bluff Dome (Praxair) – 2007</a:t>
            </a:r>
          </a:p>
          <a:p>
            <a:pPr lvl="2"/>
            <a:r>
              <a:rPr lang="en-US" sz="3200" dirty="0" err="1"/>
              <a:t>Spindletop</a:t>
            </a:r>
            <a:r>
              <a:rPr lang="en-US" sz="3200" dirty="0"/>
              <a:t> (Air Liquide) – 2016</a:t>
            </a:r>
          </a:p>
          <a:p>
            <a:pPr lvl="1"/>
            <a:endParaRPr lang="en-US" sz="2100" dirty="0"/>
          </a:p>
          <a:p>
            <a:endParaRPr lang="en-US" sz="2300" dirty="0"/>
          </a:p>
          <a:p>
            <a:pPr lvl="1"/>
            <a:endParaRPr lang="en-US" sz="2100" dirty="0"/>
          </a:p>
          <a:p>
            <a:pPr lvl="1"/>
            <a:endParaRPr lang="en-US" sz="2100" dirty="0"/>
          </a:p>
          <a:p>
            <a:pPr lvl="1"/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972312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9BA37-AD98-8635-79A9-41BA8F1DD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329213B0-1490-7283-39D8-5CB85B30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History of Hydrogen Storage in Salt Caverns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EA912497-C0A9-1450-F9DF-862278D98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EPA does not currently have a classification specific to hydrogen storage in salt caverns</a:t>
            </a:r>
          </a:p>
          <a:p>
            <a:pPr lvl="2"/>
            <a:r>
              <a:rPr lang="en-US" sz="3200" dirty="0"/>
              <a:t>Louisiana </a:t>
            </a:r>
            <a:r>
              <a:rPr lang="en-US" sz="3200" dirty="0" smtClean="0"/>
              <a:t>will permit </a:t>
            </a:r>
            <a:r>
              <a:rPr lang="en-US" sz="3200" dirty="0"/>
              <a:t>them as Class V</a:t>
            </a:r>
          </a:p>
          <a:p>
            <a:pPr lvl="2"/>
            <a:r>
              <a:rPr lang="en-US" sz="3200" dirty="0"/>
              <a:t>The existing hydrogen storage caverns in Texas are permitted as Class II </a:t>
            </a:r>
          </a:p>
          <a:p>
            <a:pPr lvl="2"/>
            <a:r>
              <a:rPr lang="en-US" sz="3200" dirty="0"/>
              <a:t>Rumblings of a new EPA classification in the future (Class VII?)</a:t>
            </a:r>
          </a:p>
        </p:txBody>
      </p:sp>
    </p:spTree>
    <p:extLst>
      <p:ext uri="{BB962C8B-B14F-4D97-AF65-F5344CB8AC3E}">
        <p14:creationId xmlns:p14="http://schemas.microsoft.com/office/powerpoint/2010/main" val="341171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Class V Storage Caverns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Notable differences between Class II-Hydrocarbon Storage Well caverns and Class V Gas Storage Caverns </a:t>
            </a:r>
          </a:p>
          <a:p>
            <a:pPr lvl="1"/>
            <a:r>
              <a:rPr lang="en-US" sz="2000" dirty="0"/>
              <a:t>Class V permits </a:t>
            </a:r>
            <a:r>
              <a:rPr lang="en-US" sz="2000" dirty="0" smtClean="0"/>
              <a:t>may </a:t>
            </a:r>
            <a:r>
              <a:rPr lang="en-US" sz="2000" dirty="0"/>
              <a:t>be </a:t>
            </a:r>
            <a:r>
              <a:rPr lang="en-US" sz="2000" dirty="0" smtClean="0"/>
              <a:t>permitted for up to 10 years and then will need to be re-permitted</a:t>
            </a:r>
            <a:endParaRPr lang="en-US" sz="2000" dirty="0"/>
          </a:p>
          <a:p>
            <a:pPr lvl="1"/>
            <a:r>
              <a:rPr lang="en-US" sz="2000" dirty="0"/>
              <a:t>Well construction (i.e. casing types, cement types, and wellhead components) compatibility with the stored product(s</a:t>
            </a:r>
            <a:r>
              <a:rPr lang="en-US" sz="2000" dirty="0" smtClean="0"/>
              <a:t>)</a:t>
            </a:r>
            <a:endParaRPr lang="en-US" sz="2000" dirty="0"/>
          </a:p>
          <a:p>
            <a:pPr lvl="2"/>
            <a:r>
              <a:rPr lang="en-US" dirty="0"/>
              <a:t>The first casing cemented into the salt must have connection seals approved by the </a:t>
            </a:r>
            <a:r>
              <a:rPr lang="en-US" dirty="0" smtClean="0"/>
              <a:t>commissioner</a:t>
            </a:r>
            <a:endParaRPr lang="en-US" dirty="0"/>
          </a:p>
          <a:p>
            <a:pPr lvl="2"/>
            <a:r>
              <a:rPr lang="en-US" dirty="0"/>
              <a:t>Any cemented casing in contact with hydrogen must have welded connections with verified </a:t>
            </a:r>
            <a:r>
              <a:rPr lang="en-US" dirty="0" smtClean="0"/>
              <a:t>integrity</a:t>
            </a:r>
            <a:endParaRPr lang="en-US" dirty="0"/>
          </a:p>
          <a:p>
            <a:pPr lvl="2"/>
            <a:r>
              <a:rPr lang="en-US" dirty="0"/>
              <a:t>Special tubulars or cement types may be required depending on the hydrogen </a:t>
            </a:r>
            <a:r>
              <a:rPr lang="en-US" dirty="0" smtClean="0"/>
              <a:t>concentrations </a:t>
            </a:r>
            <a:r>
              <a:rPr lang="en-US" dirty="0"/>
              <a:t>being </a:t>
            </a:r>
            <a:r>
              <a:rPr lang="en-US" dirty="0" smtClean="0"/>
              <a:t>stored</a:t>
            </a:r>
            <a:endParaRPr lang="en-US" dirty="0"/>
          </a:p>
          <a:p>
            <a:pPr lvl="2"/>
            <a:r>
              <a:rPr lang="en-US" dirty="0"/>
              <a:t>Wellhead seals must be compatible with the stored </a:t>
            </a:r>
            <a:r>
              <a:rPr lang="en-US" dirty="0" smtClean="0"/>
              <a:t>material</a:t>
            </a:r>
            <a:endParaRPr lang="en-US" dirty="0"/>
          </a:p>
          <a:p>
            <a:pPr lvl="2"/>
            <a:r>
              <a:rPr lang="en-US" dirty="0"/>
              <a:t>More frequent testing requirements for certain stored </a:t>
            </a:r>
            <a:r>
              <a:rPr lang="en-US" dirty="0" smtClean="0"/>
              <a:t>products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428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337005"/>
          </a:xfrm>
        </p:spPr>
        <p:txBody>
          <a:bodyPr anchor="ctr">
            <a:normAutofit/>
          </a:bodyPr>
          <a:lstStyle/>
          <a:p>
            <a:r>
              <a:rPr lang="en-US" sz="9600" b="1" i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0588591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5976</TotalTime>
  <Words>1250</Words>
  <Application>Microsoft Office PowerPoint</Application>
  <PresentationFormat>Widescreen</PresentationFormat>
  <Paragraphs>103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1_Office Theme</vt:lpstr>
      <vt:lpstr>Legal &amp; Regulatory Frameworks for Clean Hydrogen</vt:lpstr>
      <vt:lpstr>Areas of Regulation</vt:lpstr>
      <vt:lpstr>Hydrogen Production - Regulations</vt:lpstr>
      <vt:lpstr>Hydrogen Production - Regulations</vt:lpstr>
      <vt:lpstr>Transport - Pipelines</vt:lpstr>
      <vt:lpstr>Transport - Pipelines</vt:lpstr>
      <vt:lpstr>Transport - Pipelines</vt:lpstr>
      <vt:lpstr>Existing Hydrogen Pipelines</vt:lpstr>
      <vt:lpstr>Transport – Rail &amp; Truck Traffic</vt:lpstr>
      <vt:lpstr>Transport – Maritime </vt:lpstr>
      <vt:lpstr>Storage - Subsurface</vt:lpstr>
      <vt:lpstr>Hydrogen Storage in Salt Caverns</vt:lpstr>
      <vt:lpstr>Gulf Coast Salt Cavern Facilities</vt:lpstr>
      <vt:lpstr>Louisiana Salt Domes</vt:lpstr>
      <vt:lpstr>Storage – Historically Active Louisiana Salt Caverns</vt:lpstr>
      <vt:lpstr>History of Hydrogen Storage in Salt Caverns</vt:lpstr>
      <vt:lpstr>History of Hydrogen Storage in Salt Caverns</vt:lpstr>
      <vt:lpstr>Class V Storage Caverns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&amp; Regulatory Frameworks for Hydrogen</dc:title>
  <dc:creator>Blake Canfield</dc:creator>
  <cp:lastModifiedBy>Blake Canfield</cp:lastModifiedBy>
  <cp:revision>30</cp:revision>
  <dcterms:created xsi:type="dcterms:W3CDTF">2024-11-19T17:51:56Z</dcterms:created>
  <dcterms:modified xsi:type="dcterms:W3CDTF">2024-11-26T16:01:02Z</dcterms:modified>
</cp:coreProperties>
</file>