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66" r:id="rId4"/>
    <p:sldId id="263" r:id="rId5"/>
    <p:sldId id="265" r:id="rId6"/>
    <p:sldId id="262" r:id="rId7"/>
    <p:sldId id="261" r:id="rId8"/>
    <p:sldId id="271" r:id="rId9"/>
    <p:sldId id="267" r:id="rId10"/>
    <p:sldId id="259" r:id="rId11"/>
    <p:sldId id="269" r:id="rId12"/>
    <p:sldId id="270" r:id="rId13"/>
    <p:sldId id="258" r:id="rId14"/>
    <p:sldId id="260" r:id="rId15"/>
    <p:sldId id="26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11/21/2024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11/21/2024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11/21/2024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11/21/2024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11/21/2024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11/21/2024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11/21/2024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11/21/2024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11/21/2024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11/21/2024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A35AC-B345-4DE6-B404-0E2F5A7A0F92}"/>
              </a:ext>
            </a:extLst>
          </p:cNvPr>
          <p:cNvSpPr>
            <a:spLocks noGrp="1"/>
          </p:cNvSpPr>
          <p:nvPr>
            <p:ph type="ctrTitle"/>
          </p:nvPr>
        </p:nvSpPr>
        <p:spPr/>
        <p:txBody>
          <a:bodyPr/>
          <a:lstStyle/>
          <a:p>
            <a:r>
              <a:rPr lang="en-US" dirty="0"/>
              <a:t>Louisiana </a:t>
            </a:r>
            <a:br>
              <a:rPr lang="en-US" dirty="0"/>
            </a:br>
            <a:r>
              <a:rPr lang="en-US" dirty="0"/>
              <a:t>Public Service Commission</a:t>
            </a:r>
          </a:p>
        </p:txBody>
      </p:sp>
      <p:sp>
        <p:nvSpPr>
          <p:cNvPr id="3" name="Subtitle 2">
            <a:extLst>
              <a:ext uri="{FF2B5EF4-FFF2-40B4-BE49-F238E27FC236}">
                <a16:creationId xmlns:a16="http://schemas.microsoft.com/office/drawing/2014/main" id="{A05B85B8-2EE1-4402-B7AE-4468556C687E}"/>
              </a:ext>
            </a:extLst>
          </p:cNvPr>
          <p:cNvSpPr>
            <a:spLocks noGrp="1"/>
          </p:cNvSpPr>
          <p:nvPr>
            <p:ph type="subTitle" idx="1"/>
          </p:nvPr>
        </p:nvSpPr>
        <p:spPr/>
        <p:txBody>
          <a:bodyPr/>
          <a:lstStyle/>
          <a:p>
            <a:r>
              <a:rPr lang="en-US" dirty="0"/>
              <a:t>Brandon M. Frey</a:t>
            </a:r>
          </a:p>
          <a:p>
            <a:r>
              <a:rPr lang="en-US" dirty="0"/>
              <a:t>Executive Secretary</a:t>
            </a:r>
          </a:p>
        </p:txBody>
      </p:sp>
    </p:spTree>
    <p:extLst>
      <p:ext uri="{BB962C8B-B14F-4D97-AF65-F5344CB8AC3E}">
        <p14:creationId xmlns:p14="http://schemas.microsoft.com/office/powerpoint/2010/main" val="66805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FBDB6-342A-4419-8D40-E194EFCE00D7}"/>
              </a:ext>
            </a:extLst>
          </p:cNvPr>
          <p:cNvSpPr>
            <a:spLocks noGrp="1"/>
          </p:cNvSpPr>
          <p:nvPr>
            <p:ph type="title"/>
          </p:nvPr>
        </p:nvSpPr>
        <p:spPr/>
        <p:txBody>
          <a:bodyPr/>
          <a:lstStyle/>
          <a:p>
            <a:r>
              <a:rPr lang="en-US" dirty="0"/>
              <a:t>Customer Centered Options</a:t>
            </a:r>
          </a:p>
        </p:txBody>
      </p:sp>
      <p:sp>
        <p:nvSpPr>
          <p:cNvPr id="3" name="Content Placeholder 2">
            <a:extLst>
              <a:ext uri="{FF2B5EF4-FFF2-40B4-BE49-F238E27FC236}">
                <a16:creationId xmlns:a16="http://schemas.microsoft.com/office/drawing/2014/main" id="{1D918AE8-94F4-4EE3-8865-371BB448ECE6}"/>
              </a:ext>
            </a:extLst>
          </p:cNvPr>
          <p:cNvSpPr>
            <a:spLocks noGrp="1"/>
          </p:cNvSpPr>
          <p:nvPr>
            <p:ph idx="1"/>
          </p:nvPr>
        </p:nvSpPr>
        <p:spPr>
          <a:xfrm>
            <a:off x="2231136" y="2638044"/>
            <a:ext cx="7729728" cy="3101983"/>
          </a:xfrm>
        </p:spPr>
        <p:txBody>
          <a:bodyPr>
            <a:normAutofit lnSpcReduction="10000"/>
          </a:bodyPr>
          <a:lstStyle/>
          <a:p>
            <a:pPr algn="just"/>
            <a:r>
              <a:rPr lang="en-US" dirty="0"/>
              <a:t>General Order dated August 1, 2024 (R-35462); In re: Rulemaking to Research and Evaluate Customer-Centered Options for all Electric Customer Classes as well as Other Regulatory Environments</a:t>
            </a:r>
          </a:p>
          <a:p>
            <a:pPr algn="just"/>
            <a:endParaRPr lang="en-US" dirty="0"/>
          </a:p>
          <a:p>
            <a:pPr algn="just"/>
            <a:r>
              <a:rPr lang="en-US" dirty="0"/>
              <a:t>Attachment 1 – Annual Reporting Obligations for Electric Utilities</a:t>
            </a:r>
          </a:p>
          <a:p>
            <a:pPr algn="just"/>
            <a:r>
              <a:rPr lang="en-US" dirty="0"/>
              <a:t>Attachment 2 – Periodic Reporting of Utility Outside Attorneys and Consultant Expenses</a:t>
            </a:r>
          </a:p>
          <a:p>
            <a:pPr algn="just"/>
            <a:r>
              <a:rPr lang="en-US" dirty="0"/>
              <a:t>Attachment 3 – Renewable Energy Credits Value</a:t>
            </a:r>
          </a:p>
          <a:p>
            <a:pPr algn="just"/>
            <a:r>
              <a:rPr lang="en-US" dirty="0"/>
              <a:t>Attachment 4 – Sleeved Power Purchase Agreements</a:t>
            </a:r>
          </a:p>
        </p:txBody>
      </p:sp>
    </p:spTree>
    <p:extLst>
      <p:ext uri="{BB962C8B-B14F-4D97-AF65-F5344CB8AC3E}">
        <p14:creationId xmlns:p14="http://schemas.microsoft.com/office/powerpoint/2010/main" val="137872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23B63-D026-490D-8796-D9E431B824F3}"/>
              </a:ext>
            </a:extLst>
          </p:cNvPr>
          <p:cNvSpPr>
            <a:spLocks noGrp="1"/>
          </p:cNvSpPr>
          <p:nvPr>
            <p:ph type="title"/>
          </p:nvPr>
        </p:nvSpPr>
        <p:spPr/>
        <p:txBody>
          <a:bodyPr>
            <a:normAutofit fontScale="90000"/>
          </a:bodyPr>
          <a:lstStyle/>
          <a:p>
            <a:r>
              <a:rPr lang="en-US" dirty="0"/>
              <a:t>What is a </a:t>
            </a:r>
            <a:br>
              <a:rPr lang="en-US" dirty="0"/>
            </a:br>
            <a:r>
              <a:rPr lang="en-US" dirty="0"/>
              <a:t>sleeved power purchase agreement?</a:t>
            </a:r>
          </a:p>
        </p:txBody>
      </p:sp>
      <p:sp>
        <p:nvSpPr>
          <p:cNvPr id="3" name="Content Placeholder 2">
            <a:extLst>
              <a:ext uri="{FF2B5EF4-FFF2-40B4-BE49-F238E27FC236}">
                <a16:creationId xmlns:a16="http://schemas.microsoft.com/office/drawing/2014/main" id="{005B8101-576B-40B9-BE7F-D71E468701B5}"/>
              </a:ext>
            </a:extLst>
          </p:cNvPr>
          <p:cNvSpPr>
            <a:spLocks noGrp="1"/>
          </p:cNvSpPr>
          <p:nvPr>
            <p:ph idx="1"/>
          </p:nvPr>
        </p:nvSpPr>
        <p:spPr/>
        <p:txBody>
          <a:bodyPr/>
          <a:lstStyle/>
          <a:p>
            <a:pPr algn="just"/>
            <a:r>
              <a:rPr lang="en-US" dirty="0"/>
              <a:t>A Sleeved </a:t>
            </a:r>
            <a:r>
              <a:rPr lang="en-US" dirty="0" err="1"/>
              <a:t>PPA</a:t>
            </a:r>
            <a:r>
              <a:rPr lang="en-US" dirty="0"/>
              <a:t> is a </a:t>
            </a:r>
            <a:r>
              <a:rPr lang="en-US" dirty="0" err="1"/>
              <a:t>PPA</a:t>
            </a:r>
            <a:r>
              <a:rPr lang="en-US" dirty="0"/>
              <a:t> for renewable generation negotiated between an end-use customer of a utility and a renewable developer or owner, and the utility becomes involved to facilitate the delivery of the energy and the payment streams.  The costs are borne by the end-use customer and the benefits are enjoyed by the end use customer, not all customers. </a:t>
            </a:r>
          </a:p>
          <a:p>
            <a:pPr algn="just"/>
            <a:endParaRPr lang="en-US" dirty="0"/>
          </a:p>
        </p:txBody>
      </p:sp>
    </p:spTree>
    <p:extLst>
      <p:ext uri="{BB962C8B-B14F-4D97-AF65-F5344CB8AC3E}">
        <p14:creationId xmlns:p14="http://schemas.microsoft.com/office/powerpoint/2010/main" val="4102069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6E58F-6942-466C-9F32-B43B11E488E6}"/>
              </a:ext>
            </a:extLst>
          </p:cNvPr>
          <p:cNvSpPr>
            <a:spLocks noGrp="1"/>
          </p:cNvSpPr>
          <p:nvPr>
            <p:ph type="title"/>
          </p:nvPr>
        </p:nvSpPr>
        <p:spPr/>
        <p:txBody>
          <a:bodyPr/>
          <a:lstStyle/>
          <a:p>
            <a:r>
              <a:rPr lang="en-US" dirty="0"/>
              <a:t>Sleeved power purchase agreements</a:t>
            </a:r>
          </a:p>
        </p:txBody>
      </p:sp>
      <p:sp>
        <p:nvSpPr>
          <p:cNvPr id="3" name="Content Placeholder 2">
            <a:extLst>
              <a:ext uri="{FF2B5EF4-FFF2-40B4-BE49-F238E27FC236}">
                <a16:creationId xmlns:a16="http://schemas.microsoft.com/office/drawing/2014/main" id="{BCBA077D-F602-4F98-BF17-9B0A1F835976}"/>
              </a:ext>
            </a:extLst>
          </p:cNvPr>
          <p:cNvSpPr>
            <a:spLocks noGrp="1"/>
          </p:cNvSpPr>
          <p:nvPr>
            <p:ph idx="1"/>
          </p:nvPr>
        </p:nvSpPr>
        <p:spPr/>
        <p:txBody>
          <a:bodyPr/>
          <a:lstStyle/>
          <a:p>
            <a:pPr algn="just"/>
            <a:r>
              <a:rPr lang="en-US" dirty="0"/>
              <a:t>Before the Rule: While customers were free to enter into market transactions in the MISO market (i.e., virtual </a:t>
            </a:r>
            <a:r>
              <a:rPr lang="en-US" dirty="0" err="1"/>
              <a:t>PPAs</a:t>
            </a:r>
            <a:r>
              <a:rPr lang="en-US" dirty="0"/>
              <a:t>) in order to obtain the attributes of renewable generation (i.e. </a:t>
            </a:r>
            <a:r>
              <a:rPr lang="en-US" dirty="0" err="1"/>
              <a:t>RECs</a:t>
            </a:r>
            <a:r>
              <a:rPr lang="en-US" dirty="0"/>
              <a:t>), there was no ability for an industrial customer to directly contract with a renewable resource developer to obtain the output of a renewable generator.  Industrial customers claimed that this contractual relationship is essential to their environmental claims in certain markets, particularly European markets.  </a:t>
            </a:r>
          </a:p>
          <a:p>
            <a:endParaRPr lang="en-US" dirty="0"/>
          </a:p>
        </p:txBody>
      </p:sp>
    </p:spTree>
    <p:extLst>
      <p:ext uri="{BB962C8B-B14F-4D97-AF65-F5344CB8AC3E}">
        <p14:creationId xmlns:p14="http://schemas.microsoft.com/office/powerpoint/2010/main" val="3652870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CB08-080E-489C-8AE7-4F8D21EF4D02}"/>
              </a:ext>
            </a:extLst>
          </p:cNvPr>
          <p:cNvSpPr>
            <a:spLocks noGrp="1"/>
          </p:cNvSpPr>
          <p:nvPr>
            <p:ph type="title"/>
          </p:nvPr>
        </p:nvSpPr>
        <p:spPr/>
        <p:txBody>
          <a:bodyPr/>
          <a:lstStyle/>
          <a:p>
            <a:r>
              <a:rPr lang="en-US" dirty="0"/>
              <a:t>Sleeved power purchase agreements</a:t>
            </a:r>
          </a:p>
        </p:txBody>
      </p:sp>
      <p:sp>
        <p:nvSpPr>
          <p:cNvPr id="3" name="Content Placeholder 2">
            <a:extLst>
              <a:ext uri="{FF2B5EF4-FFF2-40B4-BE49-F238E27FC236}">
                <a16:creationId xmlns:a16="http://schemas.microsoft.com/office/drawing/2014/main" id="{5A6D86D9-E495-413B-AB8F-62728573DCB0}"/>
              </a:ext>
            </a:extLst>
          </p:cNvPr>
          <p:cNvSpPr>
            <a:spLocks noGrp="1"/>
          </p:cNvSpPr>
          <p:nvPr>
            <p:ph idx="1"/>
          </p:nvPr>
        </p:nvSpPr>
        <p:spPr>
          <a:xfrm>
            <a:off x="889000" y="2273300"/>
            <a:ext cx="10401300" cy="4584700"/>
          </a:xfrm>
        </p:spPr>
        <p:txBody>
          <a:bodyPr>
            <a:normAutofit/>
          </a:bodyPr>
          <a:lstStyle/>
          <a:p>
            <a:pPr lvl="0" algn="just"/>
            <a:r>
              <a:rPr lang="en-US" dirty="0"/>
              <a:t>After the Rule: </a:t>
            </a:r>
            <a:endParaRPr lang="en-US" sz="1600" dirty="0"/>
          </a:p>
          <a:p>
            <a:pPr lvl="1" algn="just"/>
            <a:r>
              <a:rPr lang="en-US" dirty="0"/>
              <a:t>The Rule requires that all Sleeved </a:t>
            </a:r>
            <a:r>
              <a:rPr lang="en-US" dirty="0" err="1"/>
              <a:t>PPAs</a:t>
            </a:r>
            <a:r>
              <a:rPr lang="en-US" dirty="0"/>
              <a:t> must be approved by the Commission.  If the </a:t>
            </a:r>
            <a:r>
              <a:rPr lang="en-US" dirty="0" err="1"/>
              <a:t>PPA</a:t>
            </a:r>
            <a:r>
              <a:rPr lang="en-US" dirty="0"/>
              <a:t> includes adequate non-participant protections in the </a:t>
            </a:r>
            <a:r>
              <a:rPr lang="en-US" dirty="0" err="1"/>
              <a:t>PPA</a:t>
            </a:r>
            <a:r>
              <a:rPr lang="en-US" dirty="0"/>
              <a:t> (i.e., participant posts collateral, utility has right to cancel </a:t>
            </a:r>
            <a:r>
              <a:rPr lang="en-US" dirty="0" err="1"/>
              <a:t>PPA</a:t>
            </a:r>
            <a:r>
              <a:rPr lang="en-US" dirty="0"/>
              <a:t>, or states no obligations of utility), then </a:t>
            </a:r>
            <a:r>
              <a:rPr lang="en-US" dirty="0" err="1"/>
              <a:t>PPA</a:t>
            </a:r>
            <a:r>
              <a:rPr lang="en-US" dirty="0"/>
              <a:t> would be signed by utility and Commission’s approval would occur within 60 days.  If the </a:t>
            </a:r>
            <a:r>
              <a:rPr lang="en-US" dirty="0" err="1"/>
              <a:t>PPA</a:t>
            </a:r>
            <a:r>
              <a:rPr lang="en-US" dirty="0"/>
              <a:t> does not include adequate customer protections, then full certification proceeding is required under 1983 General Order and Commission should evaluate potential harm to non-participants.  </a:t>
            </a:r>
            <a:endParaRPr lang="en-US" sz="1400" dirty="0"/>
          </a:p>
          <a:p>
            <a:pPr lvl="1" algn="just"/>
            <a:r>
              <a:rPr lang="en-US" dirty="0"/>
              <a:t>Limitations</a:t>
            </a:r>
            <a:endParaRPr lang="en-US" sz="1400" dirty="0"/>
          </a:p>
          <a:p>
            <a:pPr lvl="2" algn="just"/>
            <a:r>
              <a:rPr lang="en-US" dirty="0"/>
              <a:t>Sleeved </a:t>
            </a:r>
            <a:r>
              <a:rPr lang="en-US" dirty="0" err="1"/>
              <a:t>PPAs</a:t>
            </a:r>
            <a:r>
              <a:rPr lang="en-US" dirty="0"/>
              <a:t> in total cannot exceed 5% of utility’s peak demand (~ 500 MW for ELL)</a:t>
            </a:r>
            <a:endParaRPr lang="en-US" sz="1400" dirty="0"/>
          </a:p>
          <a:p>
            <a:pPr lvl="2" algn="just"/>
            <a:r>
              <a:rPr lang="en-US" dirty="0"/>
              <a:t>No one customer Sleeved </a:t>
            </a:r>
            <a:r>
              <a:rPr lang="en-US" dirty="0" err="1"/>
              <a:t>PPA</a:t>
            </a:r>
            <a:r>
              <a:rPr lang="en-US" dirty="0"/>
              <a:t> can exceed 1% of utility’s peak demand or be more than 150% of the customer’s peak demand.</a:t>
            </a:r>
            <a:endParaRPr lang="en-US" sz="1400" dirty="0"/>
          </a:p>
          <a:p>
            <a:pPr lvl="1" algn="just"/>
            <a:r>
              <a:rPr lang="en-US" dirty="0"/>
              <a:t>Eligibility</a:t>
            </a:r>
            <a:endParaRPr lang="en-US" sz="1400" dirty="0"/>
          </a:p>
          <a:p>
            <a:pPr lvl="2" algn="just"/>
            <a:r>
              <a:rPr lang="en-US" dirty="0"/>
              <a:t>All non-residential customers with load of 5 MW or more (can aggregate)</a:t>
            </a:r>
            <a:endParaRPr lang="en-US" sz="1400" dirty="0"/>
          </a:p>
          <a:p>
            <a:pPr lvl="2" algn="just"/>
            <a:r>
              <a:rPr lang="en-US" dirty="0"/>
              <a:t>First come, first served, but to reserve capacity, participating customer must have completed negotiations to a point where it has identified a counterparty, a resource, and a price.</a:t>
            </a:r>
            <a:endParaRPr lang="en-US" sz="1400" dirty="0"/>
          </a:p>
          <a:p>
            <a:endParaRPr lang="en-US" dirty="0"/>
          </a:p>
        </p:txBody>
      </p:sp>
    </p:spTree>
    <p:extLst>
      <p:ext uri="{BB962C8B-B14F-4D97-AF65-F5344CB8AC3E}">
        <p14:creationId xmlns:p14="http://schemas.microsoft.com/office/powerpoint/2010/main" val="3106042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9110E-5F93-45E8-B802-837D14052AD4}"/>
              </a:ext>
            </a:extLst>
          </p:cNvPr>
          <p:cNvSpPr>
            <a:spLocks noGrp="1"/>
          </p:cNvSpPr>
          <p:nvPr>
            <p:ph type="title"/>
          </p:nvPr>
        </p:nvSpPr>
        <p:spPr/>
        <p:txBody>
          <a:bodyPr/>
          <a:lstStyle/>
          <a:p>
            <a:r>
              <a:rPr lang="en-US" dirty="0"/>
              <a:t>LPSC nuclear </a:t>
            </a:r>
            <a:r>
              <a:rPr lang="en-US" dirty="0" err="1"/>
              <a:t>orderS</a:t>
            </a:r>
            <a:endParaRPr lang="en-US" dirty="0"/>
          </a:p>
        </p:txBody>
      </p:sp>
      <p:sp>
        <p:nvSpPr>
          <p:cNvPr id="3" name="Content Placeholder 2">
            <a:extLst>
              <a:ext uri="{FF2B5EF4-FFF2-40B4-BE49-F238E27FC236}">
                <a16:creationId xmlns:a16="http://schemas.microsoft.com/office/drawing/2014/main" id="{10198F78-0252-475F-807A-219C5410BE32}"/>
              </a:ext>
            </a:extLst>
          </p:cNvPr>
          <p:cNvSpPr>
            <a:spLocks noGrp="1"/>
          </p:cNvSpPr>
          <p:nvPr>
            <p:ph idx="1"/>
          </p:nvPr>
        </p:nvSpPr>
        <p:spPr/>
        <p:txBody>
          <a:bodyPr>
            <a:noAutofit/>
          </a:bodyPr>
          <a:lstStyle/>
          <a:p>
            <a:r>
              <a:rPr lang="en-US" sz="2000" dirty="0"/>
              <a:t>General Order dated November 2, 2006</a:t>
            </a:r>
          </a:p>
          <a:p>
            <a:pPr lvl="1"/>
            <a:r>
              <a:rPr lang="en-US" sz="2000" dirty="0"/>
              <a:t>Docket No. R-26172 Sub Docket B– Possible amendments to the Market Based Mechanism General Order dated February 16, 2004, to provide exceptions to the use of a request for proposal competitive solicitation process in certain circumstances involving solid fuel and nuclear resources. </a:t>
            </a:r>
          </a:p>
          <a:p>
            <a:r>
              <a:rPr lang="en-US" sz="2000" dirty="0"/>
              <a:t>General Order dated May 18, 2007</a:t>
            </a:r>
          </a:p>
          <a:p>
            <a:pPr lvl="1"/>
            <a:r>
              <a:rPr lang="en-US" sz="2000" dirty="0"/>
              <a:t>Docket No. R-29712 Investigation into the ratemaking and generation planning implications of nuclear construction in Louisiana. </a:t>
            </a:r>
          </a:p>
        </p:txBody>
      </p:sp>
    </p:spTree>
    <p:extLst>
      <p:ext uri="{BB962C8B-B14F-4D97-AF65-F5344CB8AC3E}">
        <p14:creationId xmlns:p14="http://schemas.microsoft.com/office/powerpoint/2010/main" val="399357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293AE-406C-4D41-A936-8B476A306733}"/>
              </a:ext>
            </a:extLst>
          </p:cNvPr>
          <p:cNvSpPr>
            <a:spLocks noGrp="1"/>
          </p:cNvSpPr>
          <p:nvPr>
            <p:ph type="title"/>
          </p:nvPr>
        </p:nvSpPr>
        <p:spPr/>
        <p:txBody>
          <a:bodyPr/>
          <a:lstStyle/>
          <a:p>
            <a:r>
              <a:rPr lang="en-US" dirty="0"/>
              <a:t>INTEGRATED RESOURCE PLANS</a:t>
            </a:r>
          </a:p>
        </p:txBody>
      </p:sp>
      <p:sp>
        <p:nvSpPr>
          <p:cNvPr id="3" name="Content Placeholder 2">
            <a:extLst>
              <a:ext uri="{FF2B5EF4-FFF2-40B4-BE49-F238E27FC236}">
                <a16:creationId xmlns:a16="http://schemas.microsoft.com/office/drawing/2014/main" id="{58A1F514-BDA6-4B1B-9177-86352ED7EC10}"/>
              </a:ext>
            </a:extLst>
          </p:cNvPr>
          <p:cNvSpPr>
            <a:spLocks noGrp="1"/>
          </p:cNvSpPr>
          <p:nvPr>
            <p:ph idx="1"/>
          </p:nvPr>
        </p:nvSpPr>
        <p:spPr/>
        <p:txBody>
          <a:bodyPr/>
          <a:lstStyle/>
          <a:p>
            <a:r>
              <a:rPr lang="en-US" dirty="0"/>
              <a:t>General Order dated August 28, 2024 (R-36262)(Corrected)</a:t>
            </a:r>
          </a:p>
          <a:p>
            <a:r>
              <a:rPr lang="en-US" dirty="0"/>
              <a:t>Requires the development of long-term resource plans, which include both supply and demand-side resources, and considers transmission needs, in order to satisfy the utility’s load requirements.</a:t>
            </a:r>
          </a:p>
          <a:p>
            <a:r>
              <a:rPr lang="en-US" dirty="0"/>
              <a:t>Used by utilities to create internal business plans.</a:t>
            </a:r>
          </a:p>
        </p:txBody>
      </p:sp>
    </p:spTree>
    <p:extLst>
      <p:ext uri="{BB962C8B-B14F-4D97-AF65-F5344CB8AC3E}">
        <p14:creationId xmlns:p14="http://schemas.microsoft.com/office/powerpoint/2010/main" val="2326542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6F8F-E68D-41F2-AB08-066A5729A684}"/>
              </a:ext>
            </a:extLst>
          </p:cNvPr>
          <p:cNvSpPr>
            <a:spLocks noGrp="1"/>
          </p:cNvSpPr>
          <p:nvPr>
            <p:ph type="title"/>
          </p:nvPr>
        </p:nvSpPr>
        <p:spPr/>
        <p:txBody>
          <a:bodyPr/>
          <a:lstStyle/>
          <a:p>
            <a:r>
              <a:rPr lang="en-US" dirty="0"/>
              <a:t>Nuclear in IRPs</a:t>
            </a:r>
          </a:p>
        </p:txBody>
      </p:sp>
      <p:sp>
        <p:nvSpPr>
          <p:cNvPr id="3" name="Content Placeholder 2">
            <a:extLst>
              <a:ext uri="{FF2B5EF4-FFF2-40B4-BE49-F238E27FC236}">
                <a16:creationId xmlns:a16="http://schemas.microsoft.com/office/drawing/2014/main" id="{310F1FFE-9D7C-4997-8614-123A3BCAE74A}"/>
              </a:ext>
            </a:extLst>
          </p:cNvPr>
          <p:cNvSpPr>
            <a:spLocks noGrp="1"/>
          </p:cNvSpPr>
          <p:nvPr>
            <p:ph idx="1"/>
          </p:nvPr>
        </p:nvSpPr>
        <p:spPr/>
        <p:txBody>
          <a:bodyPr>
            <a:normAutofit lnSpcReduction="10000"/>
          </a:bodyPr>
          <a:lstStyle/>
          <a:p>
            <a:r>
              <a:rPr lang="en-US" dirty="0"/>
              <a:t>The Commission’s </a:t>
            </a:r>
            <a:r>
              <a:rPr lang="en-US" dirty="0" err="1"/>
              <a:t>RSP</a:t>
            </a:r>
            <a:r>
              <a:rPr lang="en-US" dirty="0"/>
              <a:t> rules do not mandate specific outcomes, nor that certain decisions be made.  However, the rules do encourage a collaborative working process with stakeholders.</a:t>
            </a:r>
          </a:p>
          <a:p>
            <a:r>
              <a:rPr lang="en-US" dirty="0"/>
              <a:t>At the Commission’s February Business and Executive Session, Commissioner Skrmetta stated on the record:</a:t>
            </a:r>
          </a:p>
          <a:p>
            <a:pPr lvl="1"/>
            <a:r>
              <a:rPr lang="en-US" dirty="0"/>
              <a:t>“I want to make sure that … we are at least discussing the options for nuclear in some component as part of our IRP discussion….We should be looking down the road on this at least five to six years so that becomes a true analysis </a:t>
            </a:r>
          </a:p>
          <a:p>
            <a:endParaRPr lang="en-US" dirty="0"/>
          </a:p>
          <a:p>
            <a:r>
              <a:rPr lang="en-US" dirty="0"/>
              <a:t> </a:t>
            </a:r>
          </a:p>
        </p:txBody>
      </p:sp>
    </p:spTree>
    <p:extLst>
      <p:ext uri="{BB962C8B-B14F-4D97-AF65-F5344CB8AC3E}">
        <p14:creationId xmlns:p14="http://schemas.microsoft.com/office/powerpoint/2010/main" val="2808735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B8134-017D-41C1-A6DE-FE78A745B146}"/>
              </a:ext>
            </a:extLst>
          </p:cNvPr>
          <p:cNvSpPr>
            <a:spLocks noGrp="1"/>
          </p:cNvSpPr>
          <p:nvPr>
            <p:ph type="title"/>
          </p:nvPr>
        </p:nvSpPr>
        <p:spPr/>
        <p:txBody>
          <a:bodyPr/>
          <a:lstStyle/>
          <a:p>
            <a:r>
              <a:rPr lang="en-US" dirty="0"/>
              <a:t>Existing nuclear vs. new nuclear</a:t>
            </a:r>
          </a:p>
        </p:txBody>
      </p:sp>
      <p:pic>
        <p:nvPicPr>
          <p:cNvPr id="21" name="Picture 20">
            <a:extLst>
              <a:ext uri="{FF2B5EF4-FFF2-40B4-BE49-F238E27FC236}">
                <a16:creationId xmlns:a16="http://schemas.microsoft.com/office/drawing/2014/main" id="{6754D690-F1AB-4F15-B919-72A2EA2CA4F3}"/>
              </a:ext>
            </a:extLst>
          </p:cNvPr>
          <p:cNvPicPr>
            <a:picLocks noChangeAspect="1"/>
          </p:cNvPicPr>
          <p:nvPr/>
        </p:nvPicPr>
        <p:blipFill>
          <a:blip r:embed="rId2"/>
          <a:stretch>
            <a:fillRect/>
          </a:stretch>
        </p:blipFill>
        <p:spPr>
          <a:xfrm>
            <a:off x="3673368" y="2362237"/>
            <a:ext cx="11457603" cy="2947342"/>
          </a:xfrm>
          <a:prstGeom prst="rect">
            <a:avLst/>
          </a:prstGeom>
        </p:spPr>
      </p:pic>
      <p:pic>
        <p:nvPicPr>
          <p:cNvPr id="22" name="Picture 7">
            <a:extLst>
              <a:ext uri="{FF2B5EF4-FFF2-40B4-BE49-F238E27FC236}">
                <a16:creationId xmlns:a16="http://schemas.microsoft.com/office/drawing/2014/main" id="{D90A1EDA-053E-4F3F-A32C-A533130AC7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847" y="2362237"/>
            <a:ext cx="3200587" cy="41148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46E7E8A-F95F-4FCA-8E84-CE777FF7A8AF}"/>
              </a:ext>
            </a:extLst>
          </p:cNvPr>
          <p:cNvSpPr txBox="1"/>
          <p:nvPr/>
        </p:nvSpPr>
        <p:spPr>
          <a:xfrm>
            <a:off x="6549498" y="6528553"/>
            <a:ext cx="5705341" cy="246221"/>
          </a:xfrm>
          <a:prstGeom prst="rect">
            <a:avLst/>
          </a:prstGeom>
          <a:noFill/>
        </p:spPr>
        <p:txBody>
          <a:bodyPr wrap="square" rtlCol="0">
            <a:spAutoFit/>
          </a:bodyPr>
          <a:lstStyle/>
          <a:p>
            <a:r>
              <a:rPr lang="en-US" sz="1000" dirty="0"/>
              <a:t>Cite: Idaho National Lab: Perspectives on Deployment of Advanced Nuclear Energy </a:t>
            </a:r>
          </a:p>
        </p:txBody>
      </p:sp>
    </p:spTree>
    <p:extLst>
      <p:ext uri="{BB962C8B-B14F-4D97-AF65-F5344CB8AC3E}">
        <p14:creationId xmlns:p14="http://schemas.microsoft.com/office/powerpoint/2010/main" val="3067835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FDFDB-0285-4F4B-942A-7AC16A84FD2E}"/>
              </a:ext>
            </a:extLst>
          </p:cNvPr>
          <p:cNvSpPr>
            <a:spLocks noGrp="1"/>
          </p:cNvSpPr>
          <p:nvPr>
            <p:ph type="title"/>
          </p:nvPr>
        </p:nvSpPr>
        <p:spPr/>
        <p:txBody>
          <a:bodyPr/>
          <a:lstStyle/>
          <a:p>
            <a:r>
              <a:rPr lang="en-US" dirty="0"/>
              <a:t>Existing Nuclear in Louisiana</a:t>
            </a:r>
          </a:p>
        </p:txBody>
      </p:sp>
      <p:sp>
        <p:nvSpPr>
          <p:cNvPr id="3" name="Content Placeholder 2">
            <a:extLst>
              <a:ext uri="{FF2B5EF4-FFF2-40B4-BE49-F238E27FC236}">
                <a16:creationId xmlns:a16="http://schemas.microsoft.com/office/drawing/2014/main" id="{35B33447-FF08-46F9-941C-8938336BA5BF}"/>
              </a:ext>
            </a:extLst>
          </p:cNvPr>
          <p:cNvSpPr>
            <a:spLocks noGrp="1"/>
          </p:cNvSpPr>
          <p:nvPr>
            <p:ph idx="1"/>
          </p:nvPr>
        </p:nvSpPr>
        <p:spPr/>
        <p:txBody>
          <a:bodyPr/>
          <a:lstStyle/>
          <a:p>
            <a:r>
              <a:rPr lang="en-US" dirty="0"/>
              <a:t>2 nuclear plants in Louisiana, both owned and operated by Entergy, Louisiana.</a:t>
            </a:r>
          </a:p>
          <a:p>
            <a:pPr lvl="1"/>
            <a:r>
              <a:rPr lang="en-US" dirty="0"/>
              <a:t>River Bend Nuclear Station</a:t>
            </a:r>
          </a:p>
          <a:p>
            <a:pPr lvl="1"/>
            <a:r>
              <a:rPr lang="en-US" dirty="0"/>
              <a:t>Waterford 3 Steam Electric Station</a:t>
            </a:r>
          </a:p>
          <a:p>
            <a:r>
              <a:rPr lang="en-US" dirty="0"/>
              <a:t>Both received renewed operating licenses from the Nuclear Regulatory Commission (NRC) that extend to 2044 (Waterford) and 2045 (River Bend).</a:t>
            </a:r>
          </a:p>
        </p:txBody>
      </p:sp>
      <p:grpSp>
        <p:nvGrpSpPr>
          <p:cNvPr id="24" name="Group 22">
            <a:extLst>
              <a:ext uri="{FF2B5EF4-FFF2-40B4-BE49-F238E27FC236}">
                <a16:creationId xmlns:a16="http://schemas.microsoft.com/office/drawing/2014/main" id="{B2E88941-283A-4B31-BBD8-99438B83EFE9}"/>
              </a:ext>
            </a:extLst>
          </p:cNvPr>
          <p:cNvGrpSpPr>
            <a:grpSpLocks/>
          </p:cNvGrpSpPr>
          <p:nvPr/>
        </p:nvGrpSpPr>
        <p:grpSpPr bwMode="auto">
          <a:xfrm>
            <a:off x="130175" y="4189035"/>
            <a:ext cx="2327275" cy="2513013"/>
            <a:chOff x="849" y="348"/>
            <a:chExt cx="3665" cy="3958"/>
          </a:xfrm>
        </p:grpSpPr>
        <p:sp>
          <p:nvSpPr>
            <p:cNvPr id="25" name="Freeform 23">
              <a:extLst>
                <a:ext uri="{FF2B5EF4-FFF2-40B4-BE49-F238E27FC236}">
                  <a16:creationId xmlns:a16="http://schemas.microsoft.com/office/drawing/2014/main" id="{B9966914-7604-43CC-83F3-DC6CDBE4C9C0}"/>
                </a:ext>
              </a:extLst>
            </p:cNvPr>
            <p:cNvSpPr>
              <a:spLocks/>
            </p:cNvSpPr>
            <p:nvPr/>
          </p:nvSpPr>
          <p:spPr bwMode="auto">
            <a:xfrm>
              <a:off x="1036" y="764"/>
              <a:ext cx="3269" cy="3070"/>
            </a:xfrm>
            <a:custGeom>
              <a:avLst/>
              <a:gdLst>
                <a:gd name="T0" fmla="+- 0 2955 1036"/>
                <a:gd name="T1" fmla="*/ T0 w 3269"/>
                <a:gd name="T2" fmla="+- 0 1198 764"/>
                <a:gd name="T3" fmla="*/ 1198 h 3070"/>
                <a:gd name="T4" fmla="+- 0 3024 1036"/>
                <a:gd name="T5" fmla="*/ T4 w 3269"/>
                <a:gd name="T6" fmla="+- 0 1168 764"/>
                <a:gd name="T7" fmla="*/ 1168 h 3070"/>
                <a:gd name="T8" fmla="+- 0 2935 1036"/>
                <a:gd name="T9" fmla="*/ T8 w 3269"/>
                <a:gd name="T10" fmla="+- 0 1099 764"/>
                <a:gd name="T11" fmla="*/ 1099 h 3070"/>
                <a:gd name="T12" fmla="+- 0 2911 1036"/>
                <a:gd name="T13" fmla="*/ T12 w 3269"/>
                <a:gd name="T14" fmla="+- 0 924 764"/>
                <a:gd name="T15" fmla="*/ 924 h 3070"/>
                <a:gd name="T16" fmla="+- 0 2928 1036"/>
                <a:gd name="T17" fmla="*/ T16 w 3269"/>
                <a:gd name="T18" fmla="+- 0 794 764"/>
                <a:gd name="T19" fmla="*/ 794 h 3070"/>
                <a:gd name="T20" fmla="+- 0 2908 1036"/>
                <a:gd name="T21" fmla="*/ T20 w 3269"/>
                <a:gd name="T22" fmla="+- 0 775 764"/>
                <a:gd name="T23" fmla="*/ 775 h 3070"/>
                <a:gd name="T24" fmla="+- 0 1110 1036"/>
                <a:gd name="T25" fmla="*/ T24 w 3269"/>
                <a:gd name="T26" fmla="+- 0 1617 764"/>
                <a:gd name="T27" fmla="*/ 1617 h 3070"/>
                <a:gd name="T28" fmla="+- 0 1198 1036"/>
                <a:gd name="T29" fmla="*/ T28 w 3269"/>
                <a:gd name="T30" fmla="+- 0 1778 764"/>
                <a:gd name="T31" fmla="*/ 1778 h 3070"/>
                <a:gd name="T32" fmla="+- 0 1251 1036"/>
                <a:gd name="T33" fmla="*/ T32 w 3269"/>
                <a:gd name="T34" fmla="+- 0 1922 764"/>
                <a:gd name="T35" fmla="*/ 1922 h 3070"/>
                <a:gd name="T36" fmla="+- 0 1279 1036"/>
                <a:gd name="T37" fmla="*/ T36 w 3269"/>
                <a:gd name="T38" fmla="+- 0 2035 764"/>
                <a:gd name="T39" fmla="*/ 2035 h 3070"/>
                <a:gd name="T40" fmla="+- 0 1364 1036"/>
                <a:gd name="T41" fmla="*/ T40 w 3269"/>
                <a:gd name="T42" fmla="+- 0 2226 764"/>
                <a:gd name="T43" fmla="*/ 2226 h 3070"/>
                <a:gd name="T44" fmla="+- 0 1345 1036"/>
                <a:gd name="T45" fmla="*/ T44 w 3269"/>
                <a:gd name="T46" fmla="+- 0 2337 764"/>
                <a:gd name="T47" fmla="*/ 2337 h 3070"/>
                <a:gd name="T48" fmla="+- 0 1315 1036"/>
                <a:gd name="T49" fmla="*/ T48 w 3269"/>
                <a:gd name="T50" fmla="+- 0 2498 764"/>
                <a:gd name="T51" fmla="*/ 2498 h 3070"/>
                <a:gd name="T52" fmla="+- 0 1241 1036"/>
                <a:gd name="T53" fmla="*/ T52 w 3269"/>
                <a:gd name="T54" fmla="+- 0 2635 764"/>
                <a:gd name="T55" fmla="*/ 2635 h 3070"/>
                <a:gd name="T56" fmla="+- 0 1232 1036"/>
                <a:gd name="T57" fmla="*/ T56 w 3269"/>
                <a:gd name="T58" fmla="+- 0 2842 764"/>
                <a:gd name="T59" fmla="*/ 2842 h 3070"/>
                <a:gd name="T60" fmla="+- 0 1238 1036"/>
                <a:gd name="T61" fmla="*/ T60 w 3269"/>
                <a:gd name="T62" fmla="+- 0 3006 764"/>
                <a:gd name="T63" fmla="*/ 3006 h 3070"/>
                <a:gd name="T64" fmla="+- 0 1171 1036"/>
                <a:gd name="T65" fmla="*/ T64 w 3269"/>
                <a:gd name="T66" fmla="+- 0 3299 764"/>
                <a:gd name="T67" fmla="*/ 3299 h 3070"/>
                <a:gd name="T68" fmla="+- 0 1886 1036"/>
                <a:gd name="T69" fmla="*/ T68 w 3269"/>
                <a:gd name="T70" fmla="+- 0 3354 764"/>
                <a:gd name="T71" fmla="*/ 3354 h 3070"/>
                <a:gd name="T72" fmla="+- 0 2273 1036"/>
                <a:gd name="T73" fmla="*/ T72 w 3269"/>
                <a:gd name="T74" fmla="+- 0 3279 764"/>
                <a:gd name="T75" fmla="*/ 3279 h 3070"/>
                <a:gd name="T76" fmla="+- 0 2609 1036"/>
                <a:gd name="T77" fmla="*/ T76 w 3269"/>
                <a:gd name="T78" fmla="+- 0 3259 764"/>
                <a:gd name="T79" fmla="*/ 3259 h 3070"/>
                <a:gd name="T80" fmla="+- 0 2823 1036"/>
                <a:gd name="T81" fmla="*/ T80 w 3269"/>
                <a:gd name="T82" fmla="+- 0 3460 764"/>
                <a:gd name="T83" fmla="*/ 3460 h 3070"/>
                <a:gd name="T84" fmla="+- 0 2915 1036"/>
                <a:gd name="T85" fmla="*/ T84 w 3269"/>
                <a:gd name="T86" fmla="+- 0 3625 764"/>
                <a:gd name="T87" fmla="*/ 3625 h 3070"/>
                <a:gd name="T88" fmla="+- 0 2976 1036"/>
                <a:gd name="T89" fmla="*/ T88 w 3269"/>
                <a:gd name="T90" fmla="+- 0 3679 764"/>
                <a:gd name="T91" fmla="*/ 3679 h 3070"/>
                <a:gd name="T92" fmla="+- 0 3332 1036"/>
                <a:gd name="T93" fmla="*/ T92 w 3269"/>
                <a:gd name="T94" fmla="+- 0 3619 764"/>
                <a:gd name="T95" fmla="*/ 3619 h 3070"/>
                <a:gd name="T96" fmla="+- 0 3500 1036"/>
                <a:gd name="T97" fmla="*/ T96 w 3269"/>
                <a:gd name="T98" fmla="+- 0 3717 764"/>
                <a:gd name="T99" fmla="*/ 3717 h 3070"/>
                <a:gd name="T100" fmla="+- 0 3695 1036"/>
                <a:gd name="T101" fmla="*/ T100 w 3269"/>
                <a:gd name="T102" fmla="+- 0 3615 764"/>
                <a:gd name="T103" fmla="*/ 3615 h 3070"/>
                <a:gd name="T104" fmla="+- 0 3653 1036"/>
                <a:gd name="T105" fmla="*/ T104 w 3269"/>
                <a:gd name="T106" fmla="+- 0 3512 764"/>
                <a:gd name="T107" fmla="*/ 3512 h 3070"/>
                <a:gd name="T108" fmla="+- 0 3779 1036"/>
                <a:gd name="T109" fmla="*/ T108 w 3269"/>
                <a:gd name="T110" fmla="+- 0 3519 764"/>
                <a:gd name="T111" fmla="*/ 3519 h 3070"/>
                <a:gd name="T112" fmla="+- 0 4080 1036"/>
                <a:gd name="T113" fmla="*/ T112 w 3269"/>
                <a:gd name="T114" fmla="+- 0 3778 764"/>
                <a:gd name="T115" fmla="*/ 3778 h 3070"/>
                <a:gd name="T116" fmla="+- 0 4154 1036"/>
                <a:gd name="T117" fmla="*/ T116 w 3269"/>
                <a:gd name="T118" fmla="+- 0 3770 764"/>
                <a:gd name="T119" fmla="*/ 3770 h 3070"/>
                <a:gd name="T120" fmla="+- 0 4255 1036"/>
                <a:gd name="T121" fmla="*/ T120 w 3269"/>
                <a:gd name="T122" fmla="+- 0 3648 764"/>
                <a:gd name="T123" fmla="*/ 3648 h 3070"/>
                <a:gd name="T124" fmla="+- 0 3966 1036"/>
                <a:gd name="T125" fmla="*/ T124 w 3269"/>
                <a:gd name="T126" fmla="+- 0 3488 764"/>
                <a:gd name="T127" fmla="*/ 3488 h 3070"/>
                <a:gd name="T128" fmla="+- 0 3917 1036"/>
                <a:gd name="T129" fmla="*/ T128 w 3269"/>
                <a:gd name="T130" fmla="+- 0 3332 764"/>
                <a:gd name="T131" fmla="*/ 3332 h 3070"/>
                <a:gd name="T132" fmla="+- 0 4024 1036"/>
                <a:gd name="T133" fmla="*/ T132 w 3269"/>
                <a:gd name="T134" fmla="+- 0 3266 764"/>
                <a:gd name="T135" fmla="*/ 3266 h 3070"/>
                <a:gd name="T136" fmla="+- 0 4105 1036"/>
                <a:gd name="T137" fmla="*/ T136 w 3269"/>
                <a:gd name="T138" fmla="+- 0 3186 764"/>
                <a:gd name="T139" fmla="*/ 3186 h 3070"/>
                <a:gd name="T140" fmla="+- 0 3929 1036"/>
                <a:gd name="T141" fmla="*/ T140 w 3269"/>
                <a:gd name="T142" fmla="+- 0 3159 764"/>
                <a:gd name="T143" fmla="*/ 3159 h 3070"/>
                <a:gd name="T144" fmla="+- 0 3909 1036"/>
                <a:gd name="T145" fmla="*/ T144 w 3269"/>
                <a:gd name="T146" fmla="+- 0 2956 764"/>
                <a:gd name="T147" fmla="*/ 2956 h 3070"/>
                <a:gd name="T148" fmla="+- 0 3401 1036"/>
                <a:gd name="T149" fmla="*/ T148 w 3269"/>
                <a:gd name="T150" fmla="+- 0 3008 764"/>
                <a:gd name="T151" fmla="*/ 3008 h 3070"/>
                <a:gd name="T152" fmla="+- 0 3675 1036"/>
                <a:gd name="T153" fmla="*/ T152 w 3269"/>
                <a:gd name="T154" fmla="+- 0 2870 764"/>
                <a:gd name="T155" fmla="*/ 2870 h 3070"/>
                <a:gd name="T156" fmla="+- 0 3901 1036"/>
                <a:gd name="T157" fmla="*/ T156 w 3269"/>
                <a:gd name="T158" fmla="+- 0 2837 764"/>
                <a:gd name="T159" fmla="*/ 2837 h 3070"/>
                <a:gd name="T160" fmla="+- 0 3795 1036"/>
                <a:gd name="T161" fmla="*/ T160 w 3269"/>
                <a:gd name="T162" fmla="+- 0 2645 764"/>
                <a:gd name="T163" fmla="*/ 2645 h 3070"/>
                <a:gd name="T164" fmla="+- 0 3814 1036"/>
                <a:gd name="T165" fmla="*/ T164 w 3269"/>
                <a:gd name="T166" fmla="+- 0 2391 764"/>
                <a:gd name="T167" fmla="*/ 2391 h 3070"/>
                <a:gd name="T168" fmla="+- 0 2649 1036"/>
                <a:gd name="T169" fmla="*/ T168 w 3269"/>
                <a:gd name="T170" fmla="+- 0 2284 764"/>
                <a:gd name="T171" fmla="*/ 2284 h 3070"/>
                <a:gd name="T172" fmla="+- 0 2590 1036"/>
                <a:gd name="T173" fmla="*/ T172 w 3269"/>
                <a:gd name="T174" fmla="+- 0 2119 764"/>
                <a:gd name="T175" fmla="*/ 2119 h 3070"/>
                <a:gd name="T176" fmla="+- 0 2646 1036"/>
                <a:gd name="T177" fmla="*/ T176 w 3269"/>
                <a:gd name="T178" fmla="+- 0 2026 764"/>
                <a:gd name="T179" fmla="*/ 2026 h 3070"/>
                <a:gd name="T180" fmla="+- 0 2681 1036"/>
                <a:gd name="T181" fmla="*/ T180 w 3269"/>
                <a:gd name="T182" fmla="+- 0 1971 764"/>
                <a:gd name="T183" fmla="*/ 1971 h 3070"/>
                <a:gd name="T184" fmla="+- 0 2699 1036"/>
                <a:gd name="T185" fmla="*/ T184 w 3269"/>
                <a:gd name="T186" fmla="+- 0 1866 764"/>
                <a:gd name="T187" fmla="*/ 1866 h 3070"/>
                <a:gd name="T188" fmla="+- 0 2756 1036"/>
                <a:gd name="T189" fmla="*/ T188 w 3269"/>
                <a:gd name="T190" fmla="+- 0 1782 764"/>
                <a:gd name="T191" fmla="*/ 1782 h 3070"/>
                <a:gd name="T192" fmla="+- 0 2824 1036"/>
                <a:gd name="T193" fmla="*/ T192 w 3269"/>
                <a:gd name="T194" fmla="+- 0 1657 764"/>
                <a:gd name="T195" fmla="*/ 1657 h 3070"/>
                <a:gd name="T196" fmla="+- 0 2894 1036"/>
                <a:gd name="T197" fmla="*/ T196 w 3269"/>
                <a:gd name="T198" fmla="+- 0 1580 764"/>
                <a:gd name="T199" fmla="*/ 1580 h 3070"/>
                <a:gd name="T200" fmla="+- 0 2922 1036"/>
                <a:gd name="T201" fmla="*/ T200 w 3269"/>
                <a:gd name="T202" fmla="+- 0 1514 764"/>
                <a:gd name="T203" fmla="*/ 1514 h 3070"/>
                <a:gd name="T204" fmla="+- 0 2996 1036"/>
                <a:gd name="T205" fmla="*/ T204 w 3269"/>
                <a:gd name="T206" fmla="+- 0 1462 764"/>
                <a:gd name="T207" fmla="*/ 1462 h 3070"/>
                <a:gd name="T208" fmla="+- 0 2909 1036"/>
                <a:gd name="T209" fmla="*/ T208 w 3269"/>
                <a:gd name="T210" fmla="+- 0 1400 764"/>
                <a:gd name="T211" fmla="*/ 1400 h 3070"/>
                <a:gd name="T212" fmla="+- 0 3050 1036"/>
                <a:gd name="T213" fmla="*/ T212 w 3269"/>
                <a:gd name="T214" fmla="+- 0 1332 764"/>
                <a:gd name="T215" fmla="*/ 1332 h 307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Lst>
              <a:rect l="0" t="0" r="r" b="b"/>
              <a:pathLst>
                <a:path w="3269" h="3070">
                  <a:moveTo>
                    <a:pt x="1977" y="504"/>
                  </a:moveTo>
                  <a:lnTo>
                    <a:pt x="2002" y="452"/>
                  </a:lnTo>
                  <a:lnTo>
                    <a:pt x="1981" y="440"/>
                  </a:lnTo>
                  <a:lnTo>
                    <a:pt x="1962" y="452"/>
                  </a:lnTo>
                  <a:lnTo>
                    <a:pt x="1919" y="434"/>
                  </a:lnTo>
                  <a:lnTo>
                    <a:pt x="1904" y="401"/>
                  </a:lnTo>
                  <a:lnTo>
                    <a:pt x="1919" y="363"/>
                  </a:lnTo>
                  <a:lnTo>
                    <a:pt x="1948" y="402"/>
                  </a:lnTo>
                  <a:lnTo>
                    <a:pt x="1980" y="415"/>
                  </a:lnTo>
                  <a:lnTo>
                    <a:pt x="1988" y="404"/>
                  </a:lnTo>
                  <a:lnTo>
                    <a:pt x="1931" y="365"/>
                  </a:lnTo>
                  <a:lnTo>
                    <a:pt x="1978" y="305"/>
                  </a:lnTo>
                  <a:lnTo>
                    <a:pt x="1963" y="288"/>
                  </a:lnTo>
                  <a:lnTo>
                    <a:pt x="1948" y="319"/>
                  </a:lnTo>
                  <a:lnTo>
                    <a:pt x="1899" y="335"/>
                  </a:lnTo>
                  <a:lnTo>
                    <a:pt x="1881" y="293"/>
                  </a:lnTo>
                  <a:lnTo>
                    <a:pt x="1938" y="245"/>
                  </a:lnTo>
                  <a:lnTo>
                    <a:pt x="1940" y="226"/>
                  </a:lnTo>
                  <a:lnTo>
                    <a:pt x="1874" y="210"/>
                  </a:lnTo>
                  <a:lnTo>
                    <a:pt x="1875" y="160"/>
                  </a:lnTo>
                  <a:lnTo>
                    <a:pt x="1887" y="135"/>
                  </a:lnTo>
                  <a:lnTo>
                    <a:pt x="1934" y="101"/>
                  </a:lnTo>
                  <a:lnTo>
                    <a:pt x="1938" y="71"/>
                  </a:lnTo>
                  <a:lnTo>
                    <a:pt x="1924" y="33"/>
                  </a:lnTo>
                  <a:lnTo>
                    <a:pt x="1892" y="30"/>
                  </a:lnTo>
                  <a:lnTo>
                    <a:pt x="1895" y="71"/>
                  </a:lnTo>
                  <a:lnTo>
                    <a:pt x="1873" y="92"/>
                  </a:lnTo>
                  <a:lnTo>
                    <a:pt x="1842" y="75"/>
                  </a:lnTo>
                  <a:lnTo>
                    <a:pt x="1849" y="45"/>
                  </a:lnTo>
                  <a:lnTo>
                    <a:pt x="1872" y="11"/>
                  </a:lnTo>
                  <a:lnTo>
                    <a:pt x="0" y="0"/>
                  </a:lnTo>
                  <a:lnTo>
                    <a:pt x="0" y="787"/>
                  </a:lnTo>
                  <a:lnTo>
                    <a:pt x="18" y="801"/>
                  </a:lnTo>
                  <a:lnTo>
                    <a:pt x="47" y="847"/>
                  </a:lnTo>
                  <a:lnTo>
                    <a:pt x="74" y="853"/>
                  </a:lnTo>
                  <a:lnTo>
                    <a:pt x="95" y="874"/>
                  </a:lnTo>
                  <a:lnTo>
                    <a:pt x="109" y="922"/>
                  </a:lnTo>
                  <a:lnTo>
                    <a:pt x="143" y="959"/>
                  </a:lnTo>
                  <a:lnTo>
                    <a:pt x="134" y="977"/>
                  </a:lnTo>
                  <a:lnTo>
                    <a:pt x="162" y="1014"/>
                  </a:lnTo>
                  <a:lnTo>
                    <a:pt x="144" y="1036"/>
                  </a:lnTo>
                  <a:lnTo>
                    <a:pt x="146" y="1081"/>
                  </a:lnTo>
                  <a:lnTo>
                    <a:pt x="135" y="1103"/>
                  </a:lnTo>
                  <a:lnTo>
                    <a:pt x="168" y="1149"/>
                  </a:lnTo>
                  <a:lnTo>
                    <a:pt x="215" y="1158"/>
                  </a:lnTo>
                  <a:lnTo>
                    <a:pt x="191" y="1192"/>
                  </a:lnTo>
                  <a:lnTo>
                    <a:pt x="228" y="1216"/>
                  </a:lnTo>
                  <a:lnTo>
                    <a:pt x="220" y="1237"/>
                  </a:lnTo>
                  <a:lnTo>
                    <a:pt x="240" y="1247"/>
                  </a:lnTo>
                  <a:lnTo>
                    <a:pt x="243" y="1271"/>
                  </a:lnTo>
                  <a:lnTo>
                    <a:pt x="231" y="1313"/>
                  </a:lnTo>
                  <a:lnTo>
                    <a:pt x="289" y="1373"/>
                  </a:lnTo>
                  <a:lnTo>
                    <a:pt x="288" y="1415"/>
                  </a:lnTo>
                  <a:lnTo>
                    <a:pt x="319" y="1408"/>
                  </a:lnTo>
                  <a:lnTo>
                    <a:pt x="328" y="1462"/>
                  </a:lnTo>
                  <a:lnTo>
                    <a:pt x="312" y="1475"/>
                  </a:lnTo>
                  <a:lnTo>
                    <a:pt x="335" y="1493"/>
                  </a:lnTo>
                  <a:lnTo>
                    <a:pt x="347" y="1527"/>
                  </a:lnTo>
                  <a:lnTo>
                    <a:pt x="317" y="1546"/>
                  </a:lnTo>
                  <a:lnTo>
                    <a:pt x="309" y="1573"/>
                  </a:lnTo>
                  <a:lnTo>
                    <a:pt x="332" y="1581"/>
                  </a:lnTo>
                  <a:lnTo>
                    <a:pt x="336" y="1602"/>
                  </a:lnTo>
                  <a:lnTo>
                    <a:pt x="315" y="1615"/>
                  </a:lnTo>
                  <a:lnTo>
                    <a:pt x="318" y="1674"/>
                  </a:lnTo>
                  <a:lnTo>
                    <a:pt x="279" y="1734"/>
                  </a:lnTo>
                  <a:lnTo>
                    <a:pt x="283" y="1765"/>
                  </a:lnTo>
                  <a:lnTo>
                    <a:pt x="268" y="1793"/>
                  </a:lnTo>
                  <a:lnTo>
                    <a:pt x="234" y="1821"/>
                  </a:lnTo>
                  <a:lnTo>
                    <a:pt x="237" y="1853"/>
                  </a:lnTo>
                  <a:lnTo>
                    <a:pt x="205" y="1871"/>
                  </a:lnTo>
                  <a:lnTo>
                    <a:pt x="201" y="1904"/>
                  </a:lnTo>
                  <a:lnTo>
                    <a:pt x="225" y="1970"/>
                  </a:lnTo>
                  <a:lnTo>
                    <a:pt x="196" y="2001"/>
                  </a:lnTo>
                  <a:lnTo>
                    <a:pt x="183" y="2038"/>
                  </a:lnTo>
                  <a:lnTo>
                    <a:pt x="196" y="2078"/>
                  </a:lnTo>
                  <a:lnTo>
                    <a:pt x="220" y="2086"/>
                  </a:lnTo>
                  <a:lnTo>
                    <a:pt x="219" y="2121"/>
                  </a:lnTo>
                  <a:lnTo>
                    <a:pt x="209" y="2146"/>
                  </a:lnTo>
                  <a:lnTo>
                    <a:pt x="228" y="2203"/>
                  </a:lnTo>
                  <a:lnTo>
                    <a:pt x="202" y="2242"/>
                  </a:lnTo>
                  <a:lnTo>
                    <a:pt x="209" y="2266"/>
                  </a:lnTo>
                  <a:lnTo>
                    <a:pt x="187" y="2293"/>
                  </a:lnTo>
                  <a:lnTo>
                    <a:pt x="154" y="2434"/>
                  </a:lnTo>
                  <a:lnTo>
                    <a:pt x="90" y="2459"/>
                  </a:lnTo>
                  <a:lnTo>
                    <a:pt x="135" y="2535"/>
                  </a:lnTo>
                  <a:lnTo>
                    <a:pt x="189" y="2505"/>
                  </a:lnTo>
                  <a:lnTo>
                    <a:pt x="353" y="2478"/>
                  </a:lnTo>
                  <a:lnTo>
                    <a:pt x="558" y="2475"/>
                  </a:lnTo>
                  <a:lnTo>
                    <a:pt x="701" y="2518"/>
                  </a:lnTo>
                  <a:lnTo>
                    <a:pt x="850" y="2590"/>
                  </a:lnTo>
                  <a:lnTo>
                    <a:pt x="928" y="2615"/>
                  </a:lnTo>
                  <a:lnTo>
                    <a:pt x="1115" y="2655"/>
                  </a:lnTo>
                  <a:lnTo>
                    <a:pt x="1259" y="2594"/>
                  </a:lnTo>
                  <a:lnTo>
                    <a:pt x="1198" y="2489"/>
                  </a:lnTo>
                  <a:lnTo>
                    <a:pt x="1237" y="2515"/>
                  </a:lnTo>
                  <a:lnTo>
                    <a:pt x="1340" y="2458"/>
                  </a:lnTo>
                  <a:lnTo>
                    <a:pt x="1347" y="2429"/>
                  </a:lnTo>
                  <a:lnTo>
                    <a:pt x="1441" y="2432"/>
                  </a:lnTo>
                  <a:lnTo>
                    <a:pt x="1424" y="2500"/>
                  </a:lnTo>
                  <a:lnTo>
                    <a:pt x="1573" y="2495"/>
                  </a:lnTo>
                  <a:lnTo>
                    <a:pt x="1572" y="2583"/>
                  </a:lnTo>
                  <a:lnTo>
                    <a:pt x="1617" y="2575"/>
                  </a:lnTo>
                  <a:lnTo>
                    <a:pt x="1638" y="2645"/>
                  </a:lnTo>
                  <a:lnTo>
                    <a:pt x="1702" y="2643"/>
                  </a:lnTo>
                  <a:lnTo>
                    <a:pt x="1787" y="2696"/>
                  </a:lnTo>
                  <a:lnTo>
                    <a:pt x="1806" y="2676"/>
                  </a:lnTo>
                  <a:lnTo>
                    <a:pt x="1838" y="2757"/>
                  </a:lnTo>
                  <a:lnTo>
                    <a:pt x="1885" y="2789"/>
                  </a:lnTo>
                  <a:lnTo>
                    <a:pt x="1904" y="2860"/>
                  </a:lnTo>
                  <a:lnTo>
                    <a:pt x="1879" y="2861"/>
                  </a:lnTo>
                  <a:lnTo>
                    <a:pt x="1805" y="2786"/>
                  </a:lnTo>
                  <a:lnTo>
                    <a:pt x="1779" y="2825"/>
                  </a:lnTo>
                  <a:lnTo>
                    <a:pt x="1799" y="2866"/>
                  </a:lnTo>
                  <a:lnTo>
                    <a:pt x="1894" y="2887"/>
                  </a:lnTo>
                  <a:lnTo>
                    <a:pt x="1940" y="2915"/>
                  </a:lnTo>
                  <a:lnTo>
                    <a:pt x="2003" y="2932"/>
                  </a:lnTo>
                  <a:lnTo>
                    <a:pt x="2101" y="3005"/>
                  </a:lnTo>
                  <a:lnTo>
                    <a:pt x="2141" y="3010"/>
                  </a:lnTo>
                  <a:lnTo>
                    <a:pt x="2231" y="2903"/>
                  </a:lnTo>
                  <a:lnTo>
                    <a:pt x="2296" y="2855"/>
                  </a:lnTo>
                  <a:lnTo>
                    <a:pt x="2348" y="2903"/>
                  </a:lnTo>
                  <a:lnTo>
                    <a:pt x="2401" y="2864"/>
                  </a:lnTo>
                  <a:lnTo>
                    <a:pt x="2434" y="2884"/>
                  </a:lnTo>
                  <a:lnTo>
                    <a:pt x="2443" y="2925"/>
                  </a:lnTo>
                  <a:lnTo>
                    <a:pt x="2464" y="2953"/>
                  </a:lnTo>
                  <a:lnTo>
                    <a:pt x="2464" y="2982"/>
                  </a:lnTo>
                  <a:lnTo>
                    <a:pt x="2509" y="2963"/>
                  </a:lnTo>
                  <a:lnTo>
                    <a:pt x="2599" y="2912"/>
                  </a:lnTo>
                  <a:lnTo>
                    <a:pt x="2665" y="2860"/>
                  </a:lnTo>
                  <a:lnTo>
                    <a:pt x="2659" y="2851"/>
                  </a:lnTo>
                  <a:lnTo>
                    <a:pt x="2614" y="2891"/>
                  </a:lnTo>
                  <a:lnTo>
                    <a:pt x="2595" y="2879"/>
                  </a:lnTo>
                  <a:lnTo>
                    <a:pt x="2586" y="2864"/>
                  </a:lnTo>
                  <a:lnTo>
                    <a:pt x="2610" y="2836"/>
                  </a:lnTo>
                  <a:lnTo>
                    <a:pt x="2617" y="2748"/>
                  </a:lnTo>
                  <a:lnTo>
                    <a:pt x="2628" y="2729"/>
                  </a:lnTo>
                  <a:lnTo>
                    <a:pt x="2648" y="2720"/>
                  </a:lnTo>
                  <a:lnTo>
                    <a:pt x="2708" y="2712"/>
                  </a:lnTo>
                  <a:lnTo>
                    <a:pt x="2727" y="2717"/>
                  </a:lnTo>
                  <a:lnTo>
                    <a:pt x="2743" y="2755"/>
                  </a:lnTo>
                  <a:lnTo>
                    <a:pt x="2750" y="2796"/>
                  </a:lnTo>
                  <a:lnTo>
                    <a:pt x="2773" y="2816"/>
                  </a:lnTo>
                  <a:lnTo>
                    <a:pt x="2943" y="2893"/>
                  </a:lnTo>
                  <a:lnTo>
                    <a:pt x="2980" y="2923"/>
                  </a:lnTo>
                  <a:lnTo>
                    <a:pt x="3044" y="3014"/>
                  </a:lnTo>
                  <a:lnTo>
                    <a:pt x="3045" y="3032"/>
                  </a:lnTo>
                  <a:lnTo>
                    <a:pt x="3031" y="3069"/>
                  </a:lnTo>
                  <a:lnTo>
                    <a:pt x="3040" y="3069"/>
                  </a:lnTo>
                  <a:lnTo>
                    <a:pt x="3072" y="3037"/>
                  </a:lnTo>
                  <a:lnTo>
                    <a:pt x="3118" y="3006"/>
                  </a:lnTo>
                  <a:lnTo>
                    <a:pt x="3177" y="3022"/>
                  </a:lnTo>
                  <a:lnTo>
                    <a:pt x="3232" y="2985"/>
                  </a:lnTo>
                  <a:lnTo>
                    <a:pt x="3269" y="2925"/>
                  </a:lnTo>
                  <a:lnTo>
                    <a:pt x="3255" y="2901"/>
                  </a:lnTo>
                  <a:lnTo>
                    <a:pt x="3219" y="2884"/>
                  </a:lnTo>
                  <a:lnTo>
                    <a:pt x="3164" y="2812"/>
                  </a:lnTo>
                  <a:lnTo>
                    <a:pt x="3118" y="2805"/>
                  </a:lnTo>
                  <a:lnTo>
                    <a:pt x="3027" y="2764"/>
                  </a:lnTo>
                  <a:lnTo>
                    <a:pt x="2955" y="2751"/>
                  </a:lnTo>
                  <a:lnTo>
                    <a:pt x="2930" y="2724"/>
                  </a:lnTo>
                  <a:lnTo>
                    <a:pt x="2873" y="2691"/>
                  </a:lnTo>
                  <a:lnTo>
                    <a:pt x="2840" y="2656"/>
                  </a:lnTo>
                  <a:lnTo>
                    <a:pt x="2841" y="2605"/>
                  </a:lnTo>
                  <a:lnTo>
                    <a:pt x="2848" y="2591"/>
                  </a:lnTo>
                  <a:lnTo>
                    <a:pt x="2881" y="2568"/>
                  </a:lnTo>
                  <a:lnTo>
                    <a:pt x="2924" y="2561"/>
                  </a:lnTo>
                  <a:lnTo>
                    <a:pt x="2893" y="2527"/>
                  </a:lnTo>
                  <a:lnTo>
                    <a:pt x="2890" y="2510"/>
                  </a:lnTo>
                  <a:lnTo>
                    <a:pt x="2909" y="2502"/>
                  </a:lnTo>
                  <a:lnTo>
                    <a:pt x="2988" y="2502"/>
                  </a:lnTo>
                  <a:lnTo>
                    <a:pt x="3022" y="2486"/>
                  </a:lnTo>
                  <a:lnTo>
                    <a:pt x="3086" y="2473"/>
                  </a:lnTo>
                  <a:lnTo>
                    <a:pt x="3083" y="2459"/>
                  </a:lnTo>
                  <a:lnTo>
                    <a:pt x="3060" y="2435"/>
                  </a:lnTo>
                  <a:lnTo>
                    <a:pt x="3069" y="2422"/>
                  </a:lnTo>
                  <a:lnTo>
                    <a:pt x="3022" y="2338"/>
                  </a:lnTo>
                  <a:lnTo>
                    <a:pt x="2980" y="2333"/>
                  </a:lnTo>
                  <a:lnTo>
                    <a:pt x="3001" y="2265"/>
                  </a:lnTo>
                  <a:lnTo>
                    <a:pt x="2904" y="2312"/>
                  </a:lnTo>
                  <a:lnTo>
                    <a:pt x="2893" y="2395"/>
                  </a:lnTo>
                  <a:lnTo>
                    <a:pt x="2832" y="2403"/>
                  </a:lnTo>
                  <a:lnTo>
                    <a:pt x="2720" y="2305"/>
                  </a:lnTo>
                  <a:lnTo>
                    <a:pt x="2748" y="2271"/>
                  </a:lnTo>
                  <a:lnTo>
                    <a:pt x="2804" y="2288"/>
                  </a:lnTo>
                  <a:lnTo>
                    <a:pt x="2873" y="2192"/>
                  </a:lnTo>
                  <a:lnTo>
                    <a:pt x="2735" y="2231"/>
                  </a:lnTo>
                  <a:lnTo>
                    <a:pt x="2707" y="2195"/>
                  </a:lnTo>
                  <a:lnTo>
                    <a:pt x="2623" y="2276"/>
                  </a:lnTo>
                  <a:lnTo>
                    <a:pt x="2552" y="2289"/>
                  </a:lnTo>
                  <a:lnTo>
                    <a:pt x="2365" y="2244"/>
                  </a:lnTo>
                  <a:lnTo>
                    <a:pt x="2349" y="2186"/>
                  </a:lnTo>
                  <a:lnTo>
                    <a:pt x="2366" y="2142"/>
                  </a:lnTo>
                  <a:lnTo>
                    <a:pt x="2494" y="2014"/>
                  </a:lnTo>
                  <a:lnTo>
                    <a:pt x="2590" y="2041"/>
                  </a:lnTo>
                  <a:lnTo>
                    <a:pt x="2639" y="2106"/>
                  </a:lnTo>
                  <a:lnTo>
                    <a:pt x="2719" y="2117"/>
                  </a:lnTo>
                  <a:lnTo>
                    <a:pt x="2814" y="2179"/>
                  </a:lnTo>
                  <a:lnTo>
                    <a:pt x="2904" y="2165"/>
                  </a:lnTo>
                  <a:lnTo>
                    <a:pt x="2880" y="2134"/>
                  </a:lnTo>
                  <a:lnTo>
                    <a:pt x="2865" y="2073"/>
                  </a:lnTo>
                  <a:lnTo>
                    <a:pt x="2871" y="2049"/>
                  </a:lnTo>
                  <a:lnTo>
                    <a:pt x="2851" y="2030"/>
                  </a:lnTo>
                  <a:lnTo>
                    <a:pt x="2832" y="1958"/>
                  </a:lnTo>
                  <a:lnTo>
                    <a:pt x="2782" y="1918"/>
                  </a:lnTo>
                  <a:lnTo>
                    <a:pt x="2759" y="1881"/>
                  </a:lnTo>
                  <a:lnTo>
                    <a:pt x="2748" y="1827"/>
                  </a:lnTo>
                  <a:lnTo>
                    <a:pt x="2733" y="1802"/>
                  </a:lnTo>
                  <a:lnTo>
                    <a:pt x="2738" y="1724"/>
                  </a:lnTo>
                  <a:lnTo>
                    <a:pt x="2772" y="1677"/>
                  </a:lnTo>
                  <a:lnTo>
                    <a:pt x="2778" y="1627"/>
                  </a:lnTo>
                  <a:lnTo>
                    <a:pt x="2797" y="1608"/>
                  </a:lnTo>
                  <a:lnTo>
                    <a:pt x="2790" y="1592"/>
                  </a:lnTo>
                  <a:lnTo>
                    <a:pt x="2808" y="1547"/>
                  </a:lnTo>
                  <a:lnTo>
                    <a:pt x="1566" y="1550"/>
                  </a:lnTo>
                  <a:lnTo>
                    <a:pt x="1613" y="1520"/>
                  </a:lnTo>
                  <a:lnTo>
                    <a:pt x="1613" y="1498"/>
                  </a:lnTo>
                  <a:lnTo>
                    <a:pt x="1580" y="1470"/>
                  </a:lnTo>
                  <a:lnTo>
                    <a:pt x="1574" y="1448"/>
                  </a:lnTo>
                  <a:lnTo>
                    <a:pt x="1596" y="1404"/>
                  </a:lnTo>
                  <a:lnTo>
                    <a:pt x="1554" y="1355"/>
                  </a:lnTo>
                  <a:lnTo>
                    <a:pt x="1563" y="1346"/>
                  </a:lnTo>
                  <a:lnTo>
                    <a:pt x="1616" y="1350"/>
                  </a:lnTo>
                  <a:lnTo>
                    <a:pt x="1643" y="1340"/>
                  </a:lnTo>
                  <a:lnTo>
                    <a:pt x="1648" y="1308"/>
                  </a:lnTo>
                  <a:lnTo>
                    <a:pt x="1610" y="1262"/>
                  </a:lnTo>
                  <a:lnTo>
                    <a:pt x="1612" y="1227"/>
                  </a:lnTo>
                  <a:lnTo>
                    <a:pt x="1631" y="1226"/>
                  </a:lnTo>
                  <a:lnTo>
                    <a:pt x="1652" y="1272"/>
                  </a:lnTo>
                  <a:lnTo>
                    <a:pt x="1677" y="1257"/>
                  </a:lnTo>
                  <a:lnTo>
                    <a:pt x="1645" y="1207"/>
                  </a:lnTo>
                  <a:lnTo>
                    <a:pt x="1646" y="1144"/>
                  </a:lnTo>
                  <a:lnTo>
                    <a:pt x="1691" y="1136"/>
                  </a:lnTo>
                  <a:lnTo>
                    <a:pt x="1715" y="1116"/>
                  </a:lnTo>
                  <a:lnTo>
                    <a:pt x="1705" y="1094"/>
                  </a:lnTo>
                  <a:lnTo>
                    <a:pt x="1663" y="1102"/>
                  </a:lnTo>
                  <a:lnTo>
                    <a:pt x="1643" y="1082"/>
                  </a:lnTo>
                  <a:lnTo>
                    <a:pt x="1656" y="1058"/>
                  </a:lnTo>
                  <a:lnTo>
                    <a:pt x="1678" y="1077"/>
                  </a:lnTo>
                  <a:lnTo>
                    <a:pt x="1719" y="1077"/>
                  </a:lnTo>
                  <a:lnTo>
                    <a:pt x="1720" y="1018"/>
                  </a:lnTo>
                  <a:lnTo>
                    <a:pt x="1733" y="990"/>
                  </a:lnTo>
                  <a:lnTo>
                    <a:pt x="1773" y="978"/>
                  </a:lnTo>
                  <a:lnTo>
                    <a:pt x="1742" y="969"/>
                  </a:lnTo>
                  <a:lnTo>
                    <a:pt x="1760" y="900"/>
                  </a:lnTo>
                  <a:lnTo>
                    <a:pt x="1788" y="893"/>
                  </a:lnTo>
                  <a:lnTo>
                    <a:pt x="1796" y="927"/>
                  </a:lnTo>
                  <a:lnTo>
                    <a:pt x="1820" y="914"/>
                  </a:lnTo>
                  <a:lnTo>
                    <a:pt x="1819" y="886"/>
                  </a:lnTo>
                  <a:lnTo>
                    <a:pt x="1863" y="849"/>
                  </a:lnTo>
                  <a:lnTo>
                    <a:pt x="1858" y="816"/>
                  </a:lnTo>
                  <a:lnTo>
                    <a:pt x="1873" y="799"/>
                  </a:lnTo>
                  <a:lnTo>
                    <a:pt x="1910" y="794"/>
                  </a:lnTo>
                  <a:lnTo>
                    <a:pt x="1931" y="773"/>
                  </a:lnTo>
                  <a:lnTo>
                    <a:pt x="1919" y="758"/>
                  </a:lnTo>
                  <a:lnTo>
                    <a:pt x="1886" y="750"/>
                  </a:lnTo>
                  <a:lnTo>
                    <a:pt x="1875" y="733"/>
                  </a:lnTo>
                  <a:lnTo>
                    <a:pt x="1896" y="727"/>
                  </a:lnTo>
                  <a:lnTo>
                    <a:pt x="1927" y="749"/>
                  </a:lnTo>
                  <a:lnTo>
                    <a:pt x="1928" y="725"/>
                  </a:lnTo>
                  <a:lnTo>
                    <a:pt x="1960" y="698"/>
                  </a:lnTo>
                  <a:lnTo>
                    <a:pt x="1978" y="661"/>
                  </a:lnTo>
                  <a:lnTo>
                    <a:pt x="1942" y="647"/>
                  </a:lnTo>
                  <a:lnTo>
                    <a:pt x="1945" y="691"/>
                  </a:lnTo>
                  <a:lnTo>
                    <a:pt x="1874" y="684"/>
                  </a:lnTo>
                  <a:lnTo>
                    <a:pt x="1873" y="636"/>
                  </a:lnTo>
                  <a:lnTo>
                    <a:pt x="1950" y="601"/>
                  </a:lnTo>
                  <a:lnTo>
                    <a:pt x="1978" y="615"/>
                  </a:lnTo>
                  <a:lnTo>
                    <a:pt x="2000" y="592"/>
                  </a:lnTo>
                  <a:lnTo>
                    <a:pt x="1996" y="558"/>
                  </a:lnTo>
                  <a:lnTo>
                    <a:pt x="2014" y="568"/>
                  </a:lnTo>
                  <a:lnTo>
                    <a:pt x="2035" y="553"/>
                  </a:lnTo>
                  <a:lnTo>
                    <a:pt x="2037" y="525"/>
                  </a:lnTo>
                  <a:lnTo>
                    <a:pt x="1989" y="516"/>
                  </a:lnTo>
                  <a:lnTo>
                    <a:pt x="1977" y="504"/>
                  </a:lnTo>
                  <a:close/>
                </a:path>
              </a:pathLst>
            </a:custGeom>
            <a:solidFill>
              <a:srgbClr val="D9ED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a:extLst>
                <a:ext uri="{FF2B5EF4-FFF2-40B4-BE49-F238E27FC236}">
                  <a16:creationId xmlns:a16="http://schemas.microsoft.com/office/drawing/2014/main" id="{5CF9C2A5-72C2-4D20-8053-09666D162D1A}"/>
                </a:ext>
              </a:extLst>
            </p:cNvPr>
            <p:cNvSpPr>
              <a:spLocks/>
            </p:cNvSpPr>
            <p:nvPr/>
          </p:nvSpPr>
          <p:spPr bwMode="auto">
            <a:xfrm>
              <a:off x="2349" y="3340"/>
              <a:ext cx="203" cy="121"/>
            </a:xfrm>
            <a:custGeom>
              <a:avLst/>
              <a:gdLst>
                <a:gd name="T0" fmla="+- 0 2430 2349"/>
                <a:gd name="T1" fmla="*/ T0 w 203"/>
                <a:gd name="T2" fmla="+- 0 3340 3340"/>
                <a:gd name="T3" fmla="*/ 3340 h 121"/>
                <a:gd name="T4" fmla="+- 0 2349 2349"/>
                <a:gd name="T5" fmla="*/ T4 w 203"/>
                <a:gd name="T6" fmla="+- 0 3393 3340"/>
                <a:gd name="T7" fmla="*/ 3393 h 121"/>
                <a:gd name="T8" fmla="+- 0 2482 2349"/>
                <a:gd name="T9" fmla="*/ T8 w 203"/>
                <a:gd name="T10" fmla="+- 0 3461 3340"/>
                <a:gd name="T11" fmla="*/ 3461 h 121"/>
                <a:gd name="T12" fmla="+- 0 2552 2349"/>
                <a:gd name="T13" fmla="*/ T12 w 203"/>
                <a:gd name="T14" fmla="+- 0 3402 3340"/>
                <a:gd name="T15" fmla="*/ 3402 h 121"/>
                <a:gd name="T16" fmla="+- 0 2430 2349"/>
                <a:gd name="T17" fmla="*/ T16 w 203"/>
                <a:gd name="T18" fmla="+- 0 3340 3340"/>
                <a:gd name="T19" fmla="*/ 3340 h 121"/>
              </a:gdLst>
              <a:ahLst/>
              <a:cxnLst>
                <a:cxn ang="0">
                  <a:pos x="T1" y="T3"/>
                </a:cxn>
                <a:cxn ang="0">
                  <a:pos x="T5" y="T7"/>
                </a:cxn>
                <a:cxn ang="0">
                  <a:pos x="T9" y="T11"/>
                </a:cxn>
                <a:cxn ang="0">
                  <a:pos x="T13" y="T15"/>
                </a:cxn>
                <a:cxn ang="0">
                  <a:pos x="T17" y="T19"/>
                </a:cxn>
              </a:cxnLst>
              <a:rect l="0" t="0" r="r" b="b"/>
              <a:pathLst>
                <a:path w="203" h="121">
                  <a:moveTo>
                    <a:pt x="81" y="0"/>
                  </a:moveTo>
                  <a:lnTo>
                    <a:pt x="0" y="53"/>
                  </a:lnTo>
                  <a:lnTo>
                    <a:pt x="133" y="121"/>
                  </a:lnTo>
                  <a:lnTo>
                    <a:pt x="203" y="62"/>
                  </a:lnTo>
                  <a:lnTo>
                    <a:pt x="81" y="0"/>
                  </a:lnTo>
                  <a:close/>
                </a:path>
              </a:pathLst>
            </a:custGeom>
            <a:solidFill>
              <a:srgbClr val="D9ED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a:extLst>
                <a:ext uri="{FF2B5EF4-FFF2-40B4-BE49-F238E27FC236}">
                  <a16:creationId xmlns:a16="http://schemas.microsoft.com/office/drawing/2014/main" id="{D77BA9AD-58A9-4DE0-AB7A-FAEF6F32235A}"/>
                </a:ext>
              </a:extLst>
            </p:cNvPr>
            <p:cNvSpPr>
              <a:spLocks/>
            </p:cNvSpPr>
            <p:nvPr/>
          </p:nvSpPr>
          <p:spPr bwMode="auto">
            <a:xfrm>
              <a:off x="978" y="833"/>
              <a:ext cx="3280" cy="3045"/>
            </a:xfrm>
            <a:custGeom>
              <a:avLst/>
              <a:gdLst>
                <a:gd name="T0" fmla="+- 0 4257 978"/>
                <a:gd name="T1" fmla="*/ T0 w 3280"/>
                <a:gd name="T2" fmla="+- 0 3644 833"/>
                <a:gd name="T3" fmla="*/ 3644 h 3045"/>
                <a:gd name="T4" fmla="+- 0 4023 978"/>
                <a:gd name="T5" fmla="*/ T4 w 3280"/>
                <a:gd name="T6" fmla="+- 0 3410 833"/>
                <a:gd name="T7" fmla="*/ 3410 h 3045"/>
                <a:gd name="T8" fmla="+- 0 4023 978"/>
                <a:gd name="T9" fmla="*/ T8 w 3280"/>
                <a:gd name="T10" fmla="+- 0 3176 833"/>
                <a:gd name="T11" fmla="*/ 3176 h 3045"/>
                <a:gd name="T12" fmla="+- 0 4023 978"/>
                <a:gd name="T13" fmla="*/ T12 w 3280"/>
                <a:gd name="T14" fmla="+- 0 2942 833"/>
                <a:gd name="T15" fmla="*/ 2942 h 3045"/>
                <a:gd name="T16" fmla="+- 0 3554 978"/>
                <a:gd name="T17" fmla="*/ T16 w 3280"/>
                <a:gd name="T18" fmla="+- 0 2707 833"/>
                <a:gd name="T19" fmla="*/ 2707 h 3045"/>
                <a:gd name="T20" fmla="+- 0 4023 978"/>
                <a:gd name="T21" fmla="*/ T20 w 3280"/>
                <a:gd name="T22" fmla="+- 0 2942 833"/>
                <a:gd name="T23" fmla="*/ 2942 h 3045"/>
                <a:gd name="T24" fmla="+- 0 4023 978"/>
                <a:gd name="T25" fmla="*/ T24 w 3280"/>
                <a:gd name="T26" fmla="+- 0 2707 833"/>
                <a:gd name="T27" fmla="*/ 2707 h 3045"/>
                <a:gd name="T28" fmla="+- 0 3789 978"/>
                <a:gd name="T29" fmla="*/ T28 w 3280"/>
                <a:gd name="T30" fmla="+- 0 2707 833"/>
                <a:gd name="T31" fmla="*/ 2707 h 3045"/>
                <a:gd name="T32" fmla="+- 0 2617 978"/>
                <a:gd name="T33" fmla="*/ T32 w 3280"/>
                <a:gd name="T34" fmla="+- 0 2005 833"/>
                <a:gd name="T35" fmla="*/ 2005 h 3045"/>
                <a:gd name="T36" fmla="+- 0 2617 978"/>
                <a:gd name="T37" fmla="*/ T36 w 3280"/>
                <a:gd name="T38" fmla="+- 0 1770 833"/>
                <a:gd name="T39" fmla="*/ 1770 h 3045"/>
                <a:gd name="T40" fmla="+- 0 2852 978"/>
                <a:gd name="T41" fmla="*/ T40 w 3280"/>
                <a:gd name="T42" fmla="+- 0 1770 833"/>
                <a:gd name="T43" fmla="*/ 1770 h 3045"/>
                <a:gd name="T44" fmla="+- 0 3086 978"/>
                <a:gd name="T45" fmla="*/ T44 w 3280"/>
                <a:gd name="T46" fmla="+- 0 1536 833"/>
                <a:gd name="T47" fmla="*/ 1536 h 3045"/>
                <a:gd name="T48" fmla="+- 0 3086 978"/>
                <a:gd name="T49" fmla="*/ T48 w 3280"/>
                <a:gd name="T50" fmla="+- 0 1536 833"/>
                <a:gd name="T51" fmla="*/ 1536 h 3045"/>
                <a:gd name="T52" fmla="+- 0 3086 978"/>
                <a:gd name="T53" fmla="*/ T52 w 3280"/>
                <a:gd name="T54" fmla="+- 0 1536 833"/>
                <a:gd name="T55" fmla="*/ 1536 h 3045"/>
                <a:gd name="T56" fmla="+- 0 2852 978"/>
                <a:gd name="T57" fmla="*/ T56 w 3280"/>
                <a:gd name="T58" fmla="+- 0 1302 833"/>
                <a:gd name="T59" fmla="*/ 1302 h 3045"/>
                <a:gd name="T60" fmla="+- 0 2852 978"/>
                <a:gd name="T61" fmla="*/ T60 w 3280"/>
                <a:gd name="T62" fmla="+- 0 1302 833"/>
                <a:gd name="T63" fmla="*/ 1302 h 3045"/>
                <a:gd name="T64" fmla="+- 0 3086 978"/>
                <a:gd name="T65" fmla="*/ T64 w 3280"/>
                <a:gd name="T66" fmla="+- 0 1068 833"/>
                <a:gd name="T67" fmla="*/ 1068 h 3045"/>
                <a:gd name="T68" fmla="+- 0 3086 978"/>
                <a:gd name="T69" fmla="*/ T68 w 3280"/>
                <a:gd name="T70" fmla="+- 0 1068 833"/>
                <a:gd name="T71" fmla="*/ 1068 h 3045"/>
                <a:gd name="T72" fmla="+- 0 2852 978"/>
                <a:gd name="T73" fmla="*/ T72 w 3280"/>
                <a:gd name="T74" fmla="+- 0 833 833"/>
                <a:gd name="T75" fmla="*/ 833 h 3045"/>
                <a:gd name="T76" fmla="+- 0 3086 978"/>
                <a:gd name="T77" fmla="*/ T76 w 3280"/>
                <a:gd name="T78" fmla="+- 0 833 833"/>
                <a:gd name="T79" fmla="*/ 833 h 3045"/>
                <a:gd name="T80" fmla="+- 0 978 978"/>
                <a:gd name="T81" fmla="*/ T80 w 3280"/>
                <a:gd name="T82" fmla="+- 0 1536 833"/>
                <a:gd name="T83" fmla="*/ 1536 h 3045"/>
                <a:gd name="T84" fmla="+- 0 1212 978"/>
                <a:gd name="T85" fmla="*/ T84 w 3280"/>
                <a:gd name="T86" fmla="+- 0 1536 833"/>
                <a:gd name="T87" fmla="*/ 1536 h 3045"/>
                <a:gd name="T88" fmla="+- 0 1212 978"/>
                <a:gd name="T89" fmla="*/ T88 w 3280"/>
                <a:gd name="T90" fmla="+- 0 2005 833"/>
                <a:gd name="T91" fmla="*/ 2005 h 3045"/>
                <a:gd name="T92" fmla="+- 0 1446 978"/>
                <a:gd name="T93" fmla="*/ T92 w 3280"/>
                <a:gd name="T94" fmla="+- 0 2239 833"/>
                <a:gd name="T95" fmla="*/ 2239 h 3045"/>
                <a:gd name="T96" fmla="+- 0 1212 978"/>
                <a:gd name="T97" fmla="*/ T96 w 3280"/>
                <a:gd name="T98" fmla="+- 0 2473 833"/>
                <a:gd name="T99" fmla="*/ 2473 h 3045"/>
                <a:gd name="T100" fmla="+- 0 1212 978"/>
                <a:gd name="T101" fmla="*/ T100 w 3280"/>
                <a:gd name="T102" fmla="+- 0 2942 833"/>
                <a:gd name="T103" fmla="*/ 2942 h 3045"/>
                <a:gd name="T104" fmla="+- 0 1212 978"/>
                <a:gd name="T105" fmla="*/ T104 w 3280"/>
                <a:gd name="T106" fmla="+- 0 3410 833"/>
                <a:gd name="T107" fmla="*/ 3410 h 3045"/>
                <a:gd name="T108" fmla="+- 0 1446 978"/>
                <a:gd name="T109" fmla="*/ T108 w 3280"/>
                <a:gd name="T110" fmla="+- 0 3176 833"/>
                <a:gd name="T111" fmla="*/ 3176 h 3045"/>
                <a:gd name="T112" fmla="+- 0 1915 978"/>
                <a:gd name="T113" fmla="*/ T112 w 3280"/>
                <a:gd name="T114" fmla="+- 0 3410 833"/>
                <a:gd name="T115" fmla="*/ 3410 h 3045"/>
                <a:gd name="T116" fmla="+- 0 2383 978"/>
                <a:gd name="T117" fmla="*/ T116 w 3280"/>
                <a:gd name="T118" fmla="+- 0 3410 833"/>
                <a:gd name="T119" fmla="*/ 3410 h 3045"/>
                <a:gd name="T120" fmla="+- 0 2383 978"/>
                <a:gd name="T121" fmla="*/ T120 w 3280"/>
                <a:gd name="T122" fmla="+- 0 3176 833"/>
                <a:gd name="T123" fmla="*/ 3176 h 3045"/>
                <a:gd name="T124" fmla="+- 0 2617 978"/>
                <a:gd name="T125" fmla="*/ T124 w 3280"/>
                <a:gd name="T126" fmla="+- 0 3410 833"/>
                <a:gd name="T127" fmla="*/ 3410 h 3045"/>
                <a:gd name="T128" fmla="+- 0 2852 978"/>
                <a:gd name="T129" fmla="*/ T128 w 3280"/>
                <a:gd name="T130" fmla="+- 0 3410 833"/>
                <a:gd name="T131" fmla="*/ 3410 h 3045"/>
                <a:gd name="T132" fmla="+- 0 3086 978"/>
                <a:gd name="T133" fmla="*/ T132 w 3280"/>
                <a:gd name="T134" fmla="+- 0 3644 833"/>
                <a:gd name="T135" fmla="*/ 3644 h 3045"/>
                <a:gd name="T136" fmla="+- 0 3086 978"/>
                <a:gd name="T137" fmla="*/ T136 w 3280"/>
                <a:gd name="T138" fmla="+- 0 3879 833"/>
                <a:gd name="T139" fmla="*/ 3879 h 3045"/>
                <a:gd name="T140" fmla="+- 0 3554 978"/>
                <a:gd name="T141" fmla="*/ T140 w 3280"/>
                <a:gd name="T142" fmla="+- 0 3644 833"/>
                <a:gd name="T143" fmla="*/ 3644 h 3045"/>
                <a:gd name="T144" fmla="+- 0 3554 978"/>
                <a:gd name="T145" fmla="*/ T144 w 3280"/>
                <a:gd name="T146" fmla="+- 0 3410 833"/>
                <a:gd name="T147" fmla="*/ 3410 h 3045"/>
                <a:gd name="T148" fmla="+- 0 3789 978"/>
                <a:gd name="T149" fmla="*/ T148 w 3280"/>
                <a:gd name="T150" fmla="+- 0 3410 833"/>
                <a:gd name="T151" fmla="*/ 3410 h 3045"/>
                <a:gd name="T152" fmla="+- 0 4023 978"/>
                <a:gd name="T153" fmla="*/ T152 w 3280"/>
                <a:gd name="T154" fmla="+- 0 3644 833"/>
                <a:gd name="T155" fmla="*/ 3644 h 3045"/>
                <a:gd name="T156" fmla="+- 0 4257 978"/>
                <a:gd name="T157" fmla="*/ T156 w 3280"/>
                <a:gd name="T158" fmla="+- 0 3879 833"/>
                <a:gd name="T159" fmla="*/ 3879 h 304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3280" h="3045">
                  <a:moveTo>
                    <a:pt x="3279" y="2811"/>
                  </a:moveTo>
                  <a:lnTo>
                    <a:pt x="3279" y="2811"/>
                  </a:lnTo>
                  <a:lnTo>
                    <a:pt x="2811" y="2577"/>
                  </a:lnTo>
                  <a:lnTo>
                    <a:pt x="3045" y="2577"/>
                  </a:lnTo>
                  <a:lnTo>
                    <a:pt x="3045" y="2109"/>
                  </a:lnTo>
                  <a:lnTo>
                    <a:pt x="3045" y="2343"/>
                  </a:lnTo>
                  <a:lnTo>
                    <a:pt x="2811" y="2109"/>
                  </a:lnTo>
                  <a:lnTo>
                    <a:pt x="3045" y="2109"/>
                  </a:lnTo>
                  <a:lnTo>
                    <a:pt x="2342" y="2109"/>
                  </a:lnTo>
                  <a:lnTo>
                    <a:pt x="2576" y="1874"/>
                  </a:lnTo>
                  <a:lnTo>
                    <a:pt x="2811" y="2109"/>
                  </a:lnTo>
                  <a:lnTo>
                    <a:pt x="3045" y="2109"/>
                  </a:lnTo>
                  <a:lnTo>
                    <a:pt x="2811" y="2109"/>
                  </a:lnTo>
                  <a:lnTo>
                    <a:pt x="3045" y="1874"/>
                  </a:lnTo>
                  <a:lnTo>
                    <a:pt x="2811" y="1874"/>
                  </a:lnTo>
                  <a:lnTo>
                    <a:pt x="1639" y="1406"/>
                  </a:lnTo>
                  <a:lnTo>
                    <a:pt x="1639" y="1172"/>
                  </a:lnTo>
                  <a:lnTo>
                    <a:pt x="1874" y="937"/>
                  </a:lnTo>
                  <a:lnTo>
                    <a:pt x="1639" y="937"/>
                  </a:lnTo>
                  <a:lnTo>
                    <a:pt x="1874" y="937"/>
                  </a:lnTo>
                  <a:lnTo>
                    <a:pt x="1874" y="703"/>
                  </a:lnTo>
                  <a:lnTo>
                    <a:pt x="2108" y="703"/>
                  </a:lnTo>
                  <a:lnTo>
                    <a:pt x="1874" y="703"/>
                  </a:lnTo>
                  <a:lnTo>
                    <a:pt x="2108" y="703"/>
                  </a:lnTo>
                  <a:lnTo>
                    <a:pt x="2108" y="469"/>
                  </a:lnTo>
                  <a:lnTo>
                    <a:pt x="2108" y="703"/>
                  </a:lnTo>
                  <a:lnTo>
                    <a:pt x="1874" y="703"/>
                  </a:lnTo>
                  <a:lnTo>
                    <a:pt x="1874" y="469"/>
                  </a:lnTo>
                  <a:lnTo>
                    <a:pt x="2108" y="469"/>
                  </a:lnTo>
                  <a:lnTo>
                    <a:pt x="1874" y="469"/>
                  </a:lnTo>
                  <a:lnTo>
                    <a:pt x="1874" y="235"/>
                  </a:lnTo>
                  <a:lnTo>
                    <a:pt x="2108" y="235"/>
                  </a:lnTo>
                  <a:lnTo>
                    <a:pt x="1874" y="235"/>
                  </a:lnTo>
                  <a:lnTo>
                    <a:pt x="2108" y="235"/>
                  </a:lnTo>
                  <a:lnTo>
                    <a:pt x="1874" y="235"/>
                  </a:lnTo>
                  <a:lnTo>
                    <a:pt x="1874" y="0"/>
                  </a:lnTo>
                  <a:lnTo>
                    <a:pt x="2108" y="0"/>
                  </a:lnTo>
                  <a:lnTo>
                    <a:pt x="0" y="0"/>
                  </a:lnTo>
                  <a:lnTo>
                    <a:pt x="0" y="703"/>
                  </a:lnTo>
                  <a:lnTo>
                    <a:pt x="234" y="703"/>
                  </a:lnTo>
                  <a:lnTo>
                    <a:pt x="234" y="937"/>
                  </a:lnTo>
                  <a:lnTo>
                    <a:pt x="234" y="1172"/>
                  </a:lnTo>
                  <a:lnTo>
                    <a:pt x="234" y="1406"/>
                  </a:lnTo>
                  <a:lnTo>
                    <a:pt x="468" y="1406"/>
                  </a:lnTo>
                  <a:lnTo>
                    <a:pt x="468" y="1640"/>
                  </a:lnTo>
                  <a:lnTo>
                    <a:pt x="234" y="1640"/>
                  </a:lnTo>
                  <a:lnTo>
                    <a:pt x="234" y="1874"/>
                  </a:lnTo>
                  <a:lnTo>
                    <a:pt x="234" y="2109"/>
                  </a:lnTo>
                  <a:lnTo>
                    <a:pt x="234" y="2343"/>
                  </a:lnTo>
                  <a:lnTo>
                    <a:pt x="234" y="2577"/>
                  </a:lnTo>
                  <a:lnTo>
                    <a:pt x="234" y="2343"/>
                  </a:lnTo>
                  <a:lnTo>
                    <a:pt x="468" y="2343"/>
                  </a:lnTo>
                  <a:lnTo>
                    <a:pt x="702" y="2343"/>
                  </a:lnTo>
                  <a:lnTo>
                    <a:pt x="937" y="2577"/>
                  </a:lnTo>
                  <a:lnTo>
                    <a:pt x="1171" y="2577"/>
                  </a:lnTo>
                  <a:lnTo>
                    <a:pt x="1405" y="2577"/>
                  </a:lnTo>
                  <a:lnTo>
                    <a:pt x="1171" y="2343"/>
                  </a:lnTo>
                  <a:lnTo>
                    <a:pt x="1405" y="2343"/>
                  </a:lnTo>
                  <a:lnTo>
                    <a:pt x="1639" y="2343"/>
                  </a:lnTo>
                  <a:lnTo>
                    <a:pt x="1639" y="2577"/>
                  </a:lnTo>
                  <a:lnTo>
                    <a:pt x="1874" y="2577"/>
                  </a:lnTo>
                  <a:lnTo>
                    <a:pt x="1874" y="2811"/>
                  </a:lnTo>
                  <a:lnTo>
                    <a:pt x="2108" y="2811"/>
                  </a:lnTo>
                  <a:lnTo>
                    <a:pt x="2108" y="3046"/>
                  </a:lnTo>
                  <a:lnTo>
                    <a:pt x="2342" y="2811"/>
                  </a:lnTo>
                  <a:lnTo>
                    <a:pt x="2576" y="2811"/>
                  </a:lnTo>
                  <a:lnTo>
                    <a:pt x="2811" y="2811"/>
                  </a:lnTo>
                  <a:lnTo>
                    <a:pt x="2576" y="2577"/>
                  </a:lnTo>
                  <a:lnTo>
                    <a:pt x="2811" y="2577"/>
                  </a:lnTo>
                  <a:lnTo>
                    <a:pt x="2811" y="2811"/>
                  </a:lnTo>
                  <a:lnTo>
                    <a:pt x="3045" y="2811"/>
                  </a:lnTo>
                  <a:lnTo>
                    <a:pt x="3045" y="3046"/>
                  </a:lnTo>
                  <a:lnTo>
                    <a:pt x="3279" y="3046"/>
                  </a:lnTo>
                  <a:lnTo>
                    <a:pt x="3279" y="2811"/>
                  </a:lnTo>
                  <a:close/>
                </a:path>
              </a:pathLst>
            </a:custGeom>
            <a:noFill/>
            <a:ln w="0">
              <a:solidFill>
                <a:srgbClr val="68686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a:extLst>
                <a:ext uri="{FF2B5EF4-FFF2-40B4-BE49-F238E27FC236}">
                  <a16:creationId xmlns:a16="http://schemas.microsoft.com/office/drawing/2014/main" id="{B77794DE-BBA5-45C2-9D88-EA0620178A81}"/>
                </a:ext>
              </a:extLst>
            </p:cNvPr>
            <p:cNvSpPr>
              <a:spLocks/>
            </p:cNvSpPr>
            <p:nvPr/>
          </p:nvSpPr>
          <p:spPr bwMode="auto">
            <a:xfrm>
              <a:off x="2430" y="3340"/>
              <a:ext cx="234" cy="234"/>
            </a:xfrm>
            <a:custGeom>
              <a:avLst/>
              <a:gdLst>
                <a:gd name="T0" fmla="+- 0 2430 2430"/>
                <a:gd name="T1" fmla="*/ T0 w 234"/>
                <a:gd name="T2" fmla="+- 0 3340 3340"/>
                <a:gd name="T3" fmla="*/ 3340 h 234"/>
                <a:gd name="T4" fmla="+- 0 2430 2430"/>
                <a:gd name="T5" fmla="*/ T4 w 234"/>
                <a:gd name="T6" fmla="+- 0 3574 3340"/>
                <a:gd name="T7" fmla="*/ 3574 h 234"/>
                <a:gd name="T8" fmla="+- 0 2664 2430"/>
                <a:gd name="T9" fmla="*/ T8 w 234"/>
                <a:gd name="T10" fmla="+- 0 3340 3340"/>
                <a:gd name="T11" fmla="*/ 3340 h 234"/>
                <a:gd name="T12" fmla="+- 0 2430 2430"/>
                <a:gd name="T13" fmla="*/ T12 w 234"/>
                <a:gd name="T14" fmla="+- 0 3340 3340"/>
                <a:gd name="T15" fmla="*/ 3340 h 234"/>
              </a:gdLst>
              <a:ahLst/>
              <a:cxnLst>
                <a:cxn ang="0">
                  <a:pos x="T1" y="T3"/>
                </a:cxn>
                <a:cxn ang="0">
                  <a:pos x="T5" y="T7"/>
                </a:cxn>
                <a:cxn ang="0">
                  <a:pos x="T9" y="T11"/>
                </a:cxn>
                <a:cxn ang="0">
                  <a:pos x="T13" y="T15"/>
                </a:cxn>
              </a:cxnLst>
              <a:rect l="0" t="0" r="r" b="b"/>
              <a:pathLst>
                <a:path w="234" h="234">
                  <a:moveTo>
                    <a:pt x="0" y="0"/>
                  </a:moveTo>
                  <a:lnTo>
                    <a:pt x="0" y="234"/>
                  </a:lnTo>
                  <a:lnTo>
                    <a:pt x="234" y="0"/>
                  </a:lnTo>
                  <a:lnTo>
                    <a:pt x="0" y="0"/>
                  </a:lnTo>
                  <a:close/>
                </a:path>
              </a:pathLst>
            </a:custGeom>
            <a:noFill/>
            <a:ln w="0">
              <a:solidFill>
                <a:srgbClr val="68686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a:extLst>
                <a:ext uri="{FF2B5EF4-FFF2-40B4-BE49-F238E27FC236}">
                  <a16:creationId xmlns:a16="http://schemas.microsoft.com/office/drawing/2014/main" id="{AB9EDE83-1D69-4CC2-91BA-FF2E657451BB}"/>
                </a:ext>
              </a:extLst>
            </p:cNvPr>
            <p:cNvSpPr>
              <a:spLocks/>
            </p:cNvSpPr>
            <p:nvPr/>
          </p:nvSpPr>
          <p:spPr bwMode="auto">
            <a:xfrm>
              <a:off x="3287" y="2999"/>
              <a:ext cx="158" cy="158"/>
            </a:xfrm>
            <a:custGeom>
              <a:avLst/>
              <a:gdLst>
                <a:gd name="T0" fmla="+- 0 3445 3287"/>
                <a:gd name="T1" fmla="*/ T0 w 158"/>
                <a:gd name="T2" fmla="+- 0 3078 2999"/>
                <a:gd name="T3" fmla="*/ 3078 h 158"/>
                <a:gd name="T4" fmla="+- 0 3444 3287"/>
                <a:gd name="T5" fmla="*/ T4 w 158"/>
                <a:gd name="T6" fmla="+- 0 3065 2999"/>
                <a:gd name="T7" fmla="*/ 3065 h 158"/>
                <a:gd name="T8" fmla="+- 0 3437 3287"/>
                <a:gd name="T9" fmla="*/ T8 w 158"/>
                <a:gd name="T10" fmla="+- 0 3044 2999"/>
                <a:gd name="T11" fmla="*/ 3044 h 158"/>
                <a:gd name="T12" fmla="+- 0 3425 3287"/>
                <a:gd name="T13" fmla="*/ T12 w 158"/>
                <a:gd name="T14" fmla="+- 0 3026 2999"/>
                <a:gd name="T15" fmla="*/ 3026 h 158"/>
                <a:gd name="T16" fmla="+- 0 3409 3287"/>
                <a:gd name="T17" fmla="*/ T16 w 158"/>
                <a:gd name="T18" fmla="+- 0 3012 2999"/>
                <a:gd name="T19" fmla="*/ 3012 h 158"/>
                <a:gd name="T20" fmla="+- 0 3389 3287"/>
                <a:gd name="T21" fmla="*/ T20 w 158"/>
                <a:gd name="T22" fmla="+- 0 3003 2999"/>
                <a:gd name="T23" fmla="*/ 3003 h 158"/>
                <a:gd name="T24" fmla="+- 0 3366 3287"/>
                <a:gd name="T25" fmla="*/ T24 w 158"/>
                <a:gd name="T26" fmla="+- 0 2999 2999"/>
                <a:gd name="T27" fmla="*/ 2999 h 158"/>
                <a:gd name="T28" fmla="+- 0 3353 3287"/>
                <a:gd name="T29" fmla="*/ T28 w 158"/>
                <a:gd name="T30" fmla="+- 0 3001 2999"/>
                <a:gd name="T31" fmla="*/ 3001 h 158"/>
                <a:gd name="T32" fmla="+- 0 3332 3287"/>
                <a:gd name="T33" fmla="*/ T32 w 158"/>
                <a:gd name="T34" fmla="+- 0 3007 2999"/>
                <a:gd name="T35" fmla="*/ 3007 h 158"/>
                <a:gd name="T36" fmla="+- 0 3314 3287"/>
                <a:gd name="T37" fmla="*/ T36 w 158"/>
                <a:gd name="T38" fmla="+- 0 3019 2999"/>
                <a:gd name="T39" fmla="*/ 3019 h 158"/>
                <a:gd name="T40" fmla="+- 0 3300 3287"/>
                <a:gd name="T41" fmla="*/ T40 w 158"/>
                <a:gd name="T42" fmla="+- 0 3036 2999"/>
                <a:gd name="T43" fmla="*/ 3036 h 158"/>
                <a:gd name="T44" fmla="+- 0 3291 3287"/>
                <a:gd name="T45" fmla="*/ T44 w 158"/>
                <a:gd name="T46" fmla="+- 0 3056 2999"/>
                <a:gd name="T47" fmla="*/ 3056 h 158"/>
                <a:gd name="T48" fmla="+- 0 3287 3287"/>
                <a:gd name="T49" fmla="*/ T48 w 158"/>
                <a:gd name="T50" fmla="+- 0 3078 2999"/>
                <a:gd name="T51" fmla="*/ 3078 h 158"/>
                <a:gd name="T52" fmla="+- 0 3288 3287"/>
                <a:gd name="T53" fmla="*/ T52 w 158"/>
                <a:gd name="T54" fmla="+- 0 3091 2999"/>
                <a:gd name="T55" fmla="*/ 3091 h 158"/>
                <a:gd name="T56" fmla="+- 0 3295 3287"/>
                <a:gd name="T57" fmla="*/ T56 w 158"/>
                <a:gd name="T58" fmla="+- 0 3113 2999"/>
                <a:gd name="T59" fmla="*/ 3113 h 158"/>
                <a:gd name="T60" fmla="+- 0 3307 3287"/>
                <a:gd name="T61" fmla="*/ T60 w 158"/>
                <a:gd name="T62" fmla="+- 0 3131 2999"/>
                <a:gd name="T63" fmla="*/ 3131 h 158"/>
                <a:gd name="T64" fmla="+- 0 3324 3287"/>
                <a:gd name="T65" fmla="*/ T64 w 158"/>
                <a:gd name="T66" fmla="+- 0 3145 2999"/>
                <a:gd name="T67" fmla="*/ 3145 h 158"/>
                <a:gd name="T68" fmla="+- 0 3344 3287"/>
                <a:gd name="T69" fmla="*/ T68 w 158"/>
                <a:gd name="T70" fmla="+- 0 3154 2999"/>
                <a:gd name="T71" fmla="*/ 3154 h 158"/>
                <a:gd name="T72" fmla="+- 0 3366 3287"/>
                <a:gd name="T73" fmla="*/ T72 w 158"/>
                <a:gd name="T74" fmla="+- 0 3157 2999"/>
                <a:gd name="T75" fmla="*/ 3157 h 158"/>
                <a:gd name="T76" fmla="+- 0 3379 3287"/>
                <a:gd name="T77" fmla="*/ T76 w 158"/>
                <a:gd name="T78" fmla="+- 0 3156 2999"/>
                <a:gd name="T79" fmla="*/ 3156 h 158"/>
                <a:gd name="T80" fmla="+- 0 3401 3287"/>
                <a:gd name="T81" fmla="*/ T80 w 158"/>
                <a:gd name="T82" fmla="+- 0 3149 2999"/>
                <a:gd name="T83" fmla="*/ 3149 h 158"/>
                <a:gd name="T84" fmla="+- 0 3419 3287"/>
                <a:gd name="T85" fmla="*/ T84 w 158"/>
                <a:gd name="T86" fmla="+- 0 3137 2999"/>
                <a:gd name="T87" fmla="*/ 3137 h 158"/>
                <a:gd name="T88" fmla="+- 0 3433 3287"/>
                <a:gd name="T89" fmla="*/ T88 w 158"/>
                <a:gd name="T90" fmla="+- 0 3121 2999"/>
                <a:gd name="T91" fmla="*/ 3121 h 158"/>
                <a:gd name="T92" fmla="+- 0 3442 3287"/>
                <a:gd name="T93" fmla="*/ T92 w 158"/>
                <a:gd name="T94" fmla="+- 0 3101 2999"/>
                <a:gd name="T95" fmla="*/ 3101 h 158"/>
                <a:gd name="T96" fmla="+- 0 3445 3287"/>
                <a:gd name="T97" fmla="*/ T96 w 158"/>
                <a:gd name="T98" fmla="+- 0 3078 2999"/>
                <a:gd name="T99" fmla="*/ 3078 h 15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158" h="158">
                  <a:moveTo>
                    <a:pt x="158" y="79"/>
                  </a:moveTo>
                  <a:lnTo>
                    <a:pt x="157" y="66"/>
                  </a:lnTo>
                  <a:lnTo>
                    <a:pt x="150" y="45"/>
                  </a:lnTo>
                  <a:lnTo>
                    <a:pt x="138" y="27"/>
                  </a:lnTo>
                  <a:lnTo>
                    <a:pt x="122" y="13"/>
                  </a:lnTo>
                  <a:lnTo>
                    <a:pt x="102" y="4"/>
                  </a:lnTo>
                  <a:lnTo>
                    <a:pt x="79" y="0"/>
                  </a:lnTo>
                  <a:lnTo>
                    <a:pt x="66" y="2"/>
                  </a:lnTo>
                  <a:lnTo>
                    <a:pt x="45" y="8"/>
                  </a:lnTo>
                  <a:lnTo>
                    <a:pt x="27" y="20"/>
                  </a:lnTo>
                  <a:lnTo>
                    <a:pt x="13" y="37"/>
                  </a:lnTo>
                  <a:lnTo>
                    <a:pt x="4" y="57"/>
                  </a:lnTo>
                  <a:lnTo>
                    <a:pt x="0" y="79"/>
                  </a:lnTo>
                  <a:lnTo>
                    <a:pt x="1" y="92"/>
                  </a:lnTo>
                  <a:lnTo>
                    <a:pt x="8" y="114"/>
                  </a:lnTo>
                  <a:lnTo>
                    <a:pt x="20" y="132"/>
                  </a:lnTo>
                  <a:lnTo>
                    <a:pt x="37" y="146"/>
                  </a:lnTo>
                  <a:lnTo>
                    <a:pt x="57" y="155"/>
                  </a:lnTo>
                  <a:lnTo>
                    <a:pt x="79" y="158"/>
                  </a:lnTo>
                  <a:lnTo>
                    <a:pt x="92" y="157"/>
                  </a:lnTo>
                  <a:lnTo>
                    <a:pt x="114" y="150"/>
                  </a:lnTo>
                  <a:lnTo>
                    <a:pt x="132" y="138"/>
                  </a:lnTo>
                  <a:lnTo>
                    <a:pt x="146" y="122"/>
                  </a:lnTo>
                  <a:lnTo>
                    <a:pt x="155" y="102"/>
                  </a:lnTo>
                  <a:lnTo>
                    <a:pt x="158" y="79"/>
                  </a:lnTo>
                  <a:close/>
                </a:path>
              </a:pathLst>
            </a:custGeom>
            <a:solidFill>
              <a:srgbClr val="169C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a:extLst>
                <a:ext uri="{FF2B5EF4-FFF2-40B4-BE49-F238E27FC236}">
                  <a16:creationId xmlns:a16="http://schemas.microsoft.com/office/drawing/2014/main" id="{5F4ADECE-6152-4F9A-9D22-F46AAFA1B3BB}"/>
                </a:ext>
              </a:extLst>
            </p:cNvPr>
            <p:cNvSpPr>
              <a:spLocks/>
            </p:cNvSpPr>
            <p:nvPr/>
          </p:nvSpPr>
          <p:spPr bwMode="auto">
            <a:xfrm>
              <a:off x="2727" y="2425"/>
              <a:ext cx="158" cy="158"/>
            </a:xfrm>
            <a:custGeom>
              <a:avLst/>
              <a:gdLst>
                <a:gd name="T0" fmla="+- 0 2885 2727"/>
                <a:gd name="T1" fmla="*/ T0 w 158"/>
                <a:gd name="T2" fmla="+- 0 2504 2425"/>
                <a:gd name="T3" fmla="*/ 2504 h 158"/>
                <a:gd name="T4" fmla="+- 0 2884 2727"/>
                <a:gd name="T5" fmla="*/ T4 w 158"/>
                <a:gd name="T6" fmla="+- 0 2491 2425"/>
                <a:gd name="T7" fmla="*/ 2491 h 158"/>
                <a:gd name="T8" fmla="+- 0 2877 2727"/>
                <a:gd name="T9" fmla="*/ T8 w 158"/>
                <a:gd name="T10" fmla="+- 0 2469 2425"/>
                <a:gd name="T11" fmla="*/ 2469 h 158"/>
                <a:gd name="T12" fmla="+- 0 2865 2727"/>
                <a:gd name="T13" fmla="*/ T12 w 158"/>
                <a:gd name="T14" fmla="+- 0 2451 2425"/>
                <a:gd name="T15" fmla="*/ 2451 h 158"/>
                <a:gd name="T16" fmla="+- 0 2848 2727"/>
                <a:gd name="T17" fmla="*/ T16 w 158"/>
                <a:gd name="T18" fmla="+- 0 2437 2425"/>
                <a:gd name="T19" fmla="*/ 2437 h 158"/>
                <a:gd name="T20" fmla="+- 0 2828 2727"/>
                <a:gd name="T21" fmla="*/ T20 w 158"/>
                <a:gd name="T22" fmla="+- 0 2428 2425"/>
                <a:gd name="T23" fmla="*/ 2428 h 158"/>
                <a:gd name="T24" fmla="+- 0 2806 2727"/>
                <a:gd name="T25" fmla="*/ T24 w 158"/>
                <a:gd name="T26" fmla="+- 0 2425 2425"/>
                <a:gd name="T27" fmla="*/ 2425 h 158"/>
                <a:gd name="T28" fmla="+- 0 2793 2727"/>
                <a:gd name="T29" fmla="*/ T28 w 158"/>
                <a:gd name="T30" fmla="+- 0 2426 2425"/>
                <a:gd name="T31" fmla="*/ 2426 h 158"/>
                <a:gd name="T32" fmla="+- 0 2772 2727"/>
                <a:gd name="T33" fmla="*/ T32 w 158"/>
                <a:gd name="T34" fmla="+- 0 2433 2425"/>
                <a:gd name="T35" fmla="*/ 2433 h 158"/>
                <a:gd name="T36" fmla="+- 0 2753 2727"/>
                <a:gd name="T37" fmla="*/ T36 w 158"/>
                <a:gd name="T38" fmla="+- 0 2445 2425"/>
                <a:gd name="T39" fmla="*/ 2445 h 158"/>
                <a:gd name="T40" fmla="+- 0 2739 2727"/>
                <a:gd name="T41" fmla="*/ T40 w 158"/>
                <a:gd name="T42" fmla="+- 0 2461 2425"/>
                <a:gd name="T43" fmla="*/ 2461 h 158"/>
                <a:gd name="T44" fmla="+- 0 2730 2727"/>
                <a:gd name="T45" fmla="*/ T44 w 158"/>
                <a:gd name="T46" fmla="+- 0 2481 2425"/>
                <a:gd name="T47" fmla="*/ 2481 h 158"/>
                <a:gd name="T48" fmla="+- 0 2727 2727"/>
                <a:gd name="T49" fmla="*/ T48 w 158"/>
                <a:gd name="T50" fmla="+- 0 2504 2425"/>
                <a:gd name="T51" fmla="*/ 2504 h 158"/>
                <a:gd name="T52" fmla="+- 0 2728 2727"/>
                <a:gd name="T53" fmla="*/ T52 w 158"/>
                <a:gd name="T54" fmla="+- 0 2517 2425"/>
                <a:gd name="T55" fmla="*/ 2517 h 158"/>
                <a:gd name="T56" fmla="+- 0 2735 2727"/>
                <a:gd name="T57" fmla="*/ T56 w 158"/>
                <a:gd name="T58" fmla="+- 0 2538 2425"/>
                <a:gd name="T59" fmla="*/ 2538 h 158"/>
                <a:gd name="T60" fmla="+- 0 2747 2727"/>
                <a:gd name="T61" fmla="*/ T60 w 158"/>
                <a:gd name="T62" fmla="+- 0 2556 2425"/>
                <a:gd name="T63" fmla="*/ 2556 h 158"/>
                <a:gd name="T64" fmla="+- 0 2763 2727"/>
                <a:gd name="T65" fmla="*/ T64 w 158"/>
                <a:gd name="T66" fmla="+- 0 2570 2425"/>
                <a:gd name="T67" fmla="*/ 2570 h 158"/>
                <a:gd name="T68" fmla="+- 0 2783 2727"/>
                <a:gd name="T69" fmla="*/ T68 w 158"/>
                <a:gd name="T70" fmla="+- 0 2579 2425"/>
                <a:gd name="T71" fmla="*/ 2579 h 158"/>
                <a:gd name="T72" fmla="+- 0 2806 2727"/>
                <a:gd name="T73" fmla="*/ T72 w 158"/>
                <a:gd name="T74" fmla="+- 0 2583 2425"/>
                <a:gd name="T75" fmla="*/ 2583 h 158"/>
                <a:gd name="T76" fmla="+- 0 2819 2727"/>
                <a:gd name="T77" fmla="*/ T76 w 158"/>
                <a:gd name="T78" fmla="+- 0 2581 2425"/>
                <a:gd name="T79" fmla="*/ 2581 h 158"/>
                <a:gd name="T80" fmla="+- 0 2840 2727"/>
                <a:gd name="T81" fmla="*/ T80 w 158"/>
                <a:gd name="T82" fmla="+- 0 2575 2425"/>
                <a:gd name="T83" fmla="*/ 2575 h 158"/>
                <a:gd name="T84" fmla="+- 0 2858 2727"/>
                <a:gd name="T85" fmla="*/ T84 w 158"/>
                <a:gd name="T86" fmla="+- 0 2563 2425"/>
                <a:gd name="T87" fmla="*/ 2563 h 158"/>
                <a:gd name="T88" fmla="+- 0 2872 2727"/>
                <a:gd name="T89" fmla="*/ T88 w 158"/>
                <a:gd name="T90" fmla="+- 0 2546 2425"/>
                <a:gd name="T91" fmla="*/ 2546 h 158"/>
                <a:gd name="T92" fmla="+- 0 2882 2727"/>
                <a:gd name="T93" fmla="*/ T92 w 158"/>
                <a:gd name="T94" fmla="+- 0 2526 2425"/>
                <a:gd name="T95" fmla="*/ 2526 h 158"/>
                <a:gd name="T96" fmla="+- 0 2885 2727"/>
                <a:gd name="T97" fmla="*/ T96 w 158"/>
                <a:gd name="T98" fmla="+- 0 2504 2425"/>
                <a:gd name="T99" fmla="*/ 2504 h 15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158" h="158">
                  <a:moveTo>
                    <a:pt x="158" y="79"/>
                  </a:moveTo>
                  <a:lnTo>
                    <a:pt x="157" y="66"/>
                  </a:lnTo>
                  <a:lnTo>
                    <a:pt x="150" y="44"/>
                  </a:lnTo>
                  <a:lnTo>
                    <a:pt x="138" y="26"/>
                  </a:lnTo>
                  <a:lnTo>
                    <a:pt x="121" y="12"/>
                  </a:lnTo>
                  <a:lnTo>
                    <a:pt x="101" y="3"/>
                  </a:lnTo>
                  <a:lnTo>
                    <a:pt x="79" y="0"/>
                  </a:lnTo>
                  <a:lnTo>
                    <a:pt x="66" y="1"/>
                  </a:lnTo>
                  <a:lnTo>
                    <a:pt x="45" y="8"/>
                  </a:lnTo>
                  <a:lnTo>
                    <a:pt x="26" y="20"/>
                  </a:lnTo>
                  <a:lnTo>
                    <a:pt x="12" y="36"/>
                  </a:lnTo>
                  <a:lnTo>
                    <a:pt x="3" y="56"/>
                  </a:lnTo>
                  <a:lnTo>
                    <a:pt x="0" y="79"/>
                  </a:lnTo>
                  <a:lnTo>
                    <a:pt x="1" y="92"/>
                  </a:lnTo>
                  <a:lnTo>
                    <a:pt x="8" y="113"/>
                  </a:lnTo>
                  <a:lnTo>
                    <a:pt x="20" y="131"/>
                  </a:lnTo>
                  <a:lnTo>
                    <a:pt x="36" y="145"/>
                  </a:lnTo>
                  <a:lnTo>
                    <a:pt x="56" y="154"/>
                  </a:lnTo>
                  <a:lnTo>
                    <a:pt x="79" y="158"/>
                  </a:lnTo>
                  <a:lnTo>
                    <a:pt x="92" y="156"/>
                  </a:lnTo>
                  <a:lnTo>
                    <a:pt x="113" y="150"/>
                  </a:lnTo>
                  <a:lnTo>
                    <a:pt x="131" y="138"/>
                  </a:lnTo>
                  <a:lnTo>
                    <a:pt x="145" y="121"/>
                  </a:lnTo>
                  <a:lnTo>
                    <a:pt x="155" y="101"/>
                  </a:lnTo>
                  <a:lnTo>
                    <a:pt x="158" y="79"/>
                  </a:lnTo>
                  <a:close/>
                </a:path>
              </a:pathLst>
            </a:custGeom>
            <a:solidFill>
              <a:srgbClr val="169C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a:extLst>
                <a:ext uri="{FF2B5EF4-FFF2-40B4-BE49-F238E27FC236}">
                  <a16:creationId xmlns:a16="http://schemas.microsoft.com/office/drawing/2014/main" id="{5D0E8DE2-D4C9-4254-B6F1-F71E9F152A34}"/>
                </a:ext>
              </a:extLst>
            </p:cNvPr>
            <p:cNvSpPr>
              <a:spLocks/>
            </p:cNvSpPr>
            <p:nvPr/>
          </p:nvSpPr>
          <p:spPr bwMode="auto">
            <a:xfrm>
              <a:off x="855" y="354"/>
              <a:ext cx="3652" cy="3946"/>
            </a:xfrm>
            <a:custGeom>
              <a:avLst/>
              <a:gdLst>
                <a:gd name="T0" fmla="+- 0 855 855"/>
                <a:gd name="T1" fmla="*/ T0 w 3652"/>
                <a:gd name="T2" fmla="+- 0 4300 354"/>
                <a:gd name="T3" fmla="*/ 4300 h 3946"/>
                <a:gd name="T4" fmla="+- 0 4507 855"/>
                <a:gd name="T5" fmla="*/ T4 w 3652"/>
                <a:gd name="T6" fmla="+- 0 4300 354"/>
                <a:gd name="T7" fmla="*/ 4300 h 3946"/>
                <a:gd name="T8" fmla="+- 0 4507 855"/>
                <a:gd name="T9" fmla="*/ T8 w 3652"/>
                <a:gd name="T10" fmla="+- 0 354 354"/>
                <a:gd name="T11" fmla="*/ 354 h 3946"/>
                <a:gd name="T12" fmla="+- 0 855 855"/>
                <a:gd name="T13" fmla="*/ T12 w 3652"/>
                <a:gd name="T14" fmla="+- 0 354 354"/>
                <a:gd name="T15" fmla="*/ 354 h 3946"/>
                <a:gd name="T16" fmla="+- 0 855 855"/>
                <a:gd name="T17" fmla="*/ T16 w 3652"/>
                <a:gd name="T18" fmla="+- 0 4300 354"/>
                <a:gd name="T19" fmla="*/ 4300 h 3946"/>
              </a:gdLst>
              <a:ahLst/>
              <a:cxnLst>
                <a:cxn ang="0">
                  <a:pos x="T1" y="T3"/>
                </a:cxn>
                <a:cxn ang="0">
                  <a:pos x="T5" y="T7"/>
                </a:cxn>
                <a:cxn ang="0">
                  <a:pos x="T9" y="T11"/>
                </a:cxn>
                <a:cxn ang="0">
                  <a:pos x="T13" y="T15"/>
                </a:cxn>
                <a:cxn ang="0">
                  <a:pos x="T17" y="T19"/>
                </a:cxn>
              </a:cxnLst>
              <a:rect l="0" t="0" r="r" b="b"/>
              <a:pathLst>
                <a:path w="3652" h="3946">
                  <a:moveTo>
                    <a:pt x="0" y="3946"/>
                  </a:moveTo>
                  <a:lnTo>
                    <a:pt x="3652" y="3946"/>
                  </a:lnTo>
                  <a:lnTo>
                    <a:pt x="3652" y="0"/>
                  </a:lnTo>
                  <a:lnTo>
                    <a:pt x="0" y="0"/>
                  </a:lnTo>
                  <a:lnTo>
                    <a:pt x="0" y="3946"/>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102" name="Picture 30">
              <a:extLst>
                <a:ext uri="{FF2B5EF4-FFF2-40B4-BE49-F238E27FC236}">
                  <a16:creationId xmlns:a16="http://schemas.microsoft.com/office/drawing/2014/main" id="{CE9BDABD-B73A-4666-A504-03ED9330AD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 y="678"/>
              <a:ext cx="3612" cy="350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1">
            <a:extLst>
              <a:ext uri="{FF2B5EF4-FFF2-40B4-BE49-F238E27FC236}">
                <a16:creationId xmlns:a16="http://schemas.microsoft.com/office/drawing/2014/main" id="{6E4592AD-CF77-48FB-A840-776ABB603143}"/>
              </a:ext>
            </a:extLst>
          </p:cNvPr>
          <p:cNvGrpSpPr>
            <a:grpSpLocks/>
          </p:cNvGrpSpPr>
          <p:nvPr/>
        </p:nvGrpSpPr>
        <p:grpSpPr bwMode="auto">
          <a:xfrm>
            <a:off x="159385" y="6127127"/>
            <a:ext cx="1030288" cy="476250"/>
            <a:chOff x="957" y="-39"/>
            <a:chExt cx="1623" cy="750"/>
          </a:xfrm>
        </p:grpSpPr>
        <p:pic>
          <p:nvPicPr>
            <p:cNvPr id="3104" name="Picture 32">
              <a:extLst>
                <a:ext uri="{FF2B5EF4-FFF2-40B4-BE49-F238E27FC236}">
                  <a16:creationId xmlns:a16="http://schemas.microsoft.com/office/drawing/2014/main" id="{A91DCDC5-1D6B-4172-83A7-79C3C140EE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 y="-39"/>
              <a:ext cx="1576" cy="750"/>
            </a:xfrm>
            <a:prstGeom prst="rect">
              <a:avLst/>
            </a:prstGeom>
            <a:noFill/>
            <a:extLst>
              <a:ext uri="{909E8E84-426E-40DD-AFC4-6F175D3DCCD1}">
                <a14:hiddenFill xmlns:a14="http://schemas.microsoft.com/office/drawing/2010/main">
                  <a:solidFill>
                    <a:srgbClr val="FFFFFF"/>
                  </a:solidFill>
                </a14:hiddenFill>
              </a:ext>
            </a:extLst>
          </p:spPr>
        </p:pic>
        <p:sp>
          <p:nvSpPr>
            <p:cNvPr id="35" name="Freeform 33">
              <a:extLst>
                <a:ext uri="{FF2B5EF4-FFF2-40B4-BE49-F238E27FC236}">
                  <a16:creationId xmlns:a16="http://schemas.microsoft.com/office/drawing/2014/main" id="{6BD6A08A-095A-4741-AE07-D6E34CB97A4A}"/>
                </a:ext>
              </a:extLst>
            </p:cNvPr>
            <p:cNvSpPr>
              <a:spLocks/>
            </p:cNvSpPr>
            <p:nvPr/>
          </p:nvSpPr>
          <p:spPr bwMode="auto">
            <a:xfrm>
              <a:off x="1858" y="102"/>
              <a:ext cx="84" cy="99"/>
            </a:xfrm>
            <a:custGeom>
              <a:avLst/>
              <a:gdLst>
                <a:gd name="T0" fmla="+- 0 1928 1858"/>
                <a:gd name="T1" fmla="*/ T0 w 84"/>
                <a:gd name="T2" fmla="+- 0 201 102"/>
                <a:gd name="T3" fmla="*/ 201 h 99"/>
                <a:gd name="T4" fmla="+- 0 1942 1858"/>
                <a:gd name="T5" fmla="*/ T4 w 84"/>
                <a:gd name="T6" fmla="+- 0 201 102"/>
                <a:gd name="T7" fmla="*/ 201 h 99"/>
                <a:gd name="T8" fmla="+- 0 1942 1858"/>
                <a:gd name="T9" fmla="*/ T8 w 84"/>
                <a:gd name="T10" fmla="+- 0 102 102"/>
                <a:gd name="T11" fmla="*/ 102 h 99"/>
                <a:gd name="T12" fmla="+- 0 1927 1858"/>
                <a:gd name="T13" fmla="*/ T12 w 84"/>
                <a:gd name="T14" fmla="+- 0 102 102"/>
                <a:gd name="T15" fmla="*/ 102 h 99"/>
                <a:gd name="T16" fmla="+- 0 1927 1858"/>
                <a:gd name="T17" fmla="*/ T16 w 84"/>
                <a:gd name="T18" fmla="+- 0 176 102"/>
                <a:gd name="T19" fmla="*/ 176 h 99"/>
                <a:gd name="T20" fmla="+- 0 1873 1858"/>
                <a:gd name="T21" fmla="*/ T20 w 84"/>
                <a:gd name="T22" fmla="+- 0 102 102"/>
                <a:gd name="T23" fmla="*/ 102 h 99"/>
                <a:gd name="T24" fmla="+- 0 1858 1858"/>
                <a:gd name="T25" fmla="*/ T24 w 84"/>
                <a:gd name="T26" fmla="+- 0 102 102"/>
                <a:gd name="T27" fmla="*/ 102 h 99"/>
                <a:gd name="T28" fmla="+- 0 1858 1858"/>
                <a:gd name="T29" fmla="*/ T28 w 84"/>
                <a:gd name="T30" fmla="+- 0 201 102"/>
                <a:gd name="T31" fmla="*/ 201 h 99"/>
                <a:gd name="T32" fmla="+- 0 1873 1858"/>
                <a:gd name="T33" fmla="*/ T32 w 84"/>
                <a:gd name="T34" fmla="+- 0 201 102"/>
                <a:gd name="T35" fmla="*/ 201 h 99"/>
                <a:gd name="T36" fmla="+- 0 1873 1858"/>
                <a:gd name="T37" fmla="*/ T36 w 84"/>
                <a:gd name="T38" fmla="+- 0 125 102"/>
                <a:gd name="T39" fmla="*/ 125 h 99"/>
                <a:gd name="T40" fmla="+- 0 1928 1858"/>
                <a:gd name="T41" fmla="*/ T40 w 84"/>
                <a:gd name="T42" fmla="+- 0 201 102"/>
                <a:gd name="T43" fmla="*/ 201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4" h="99">
                  <a:moveTo>
                    <a:pt x="70" y="99"/>
                  </a:moveTo>
                  <a:lnTo>
                    <a:pt x="84" y="99"/>
                  </a:lnTo>
                  <a:lnTo>
                    <a:pt x="84" y="0"/>
                  </a:lnTo>
                  <a:lnTo>
                    <a:pt x="69" y="0"/>
                  </a:lnTo>
                  <a:lnTo>
                    <a:pt x="69" y="74"/>
                  </a:lnTo>
                  <a:lnTo>
                    <a:pt x="15" y="0"/>
                  </a:lnTo>
                  <a:lnTo>
                    <a:pt x="0" y="0"/>
                  </a:lnTo>
                  <a:lnTo>
                    <a:pt x="0" y="99"/>
                  </a:lnTo>
                  <a:lnTo>
                    <a:pt x="15" y="99"/>
                  </a:lnTo>
                  <a:lnTo>
                    <a:pt x="15" y="23"/>
                  </a:lnTo>
                  <a:lnTo>
                    <a:pt x="70" y="99"/>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4">
              <a:extLst>
                <a:ext uri="{FF2B5EF4-FFF2-40B4-BE49-F238E27FC236}">
                  <a16:creationId xmlns:a16="http://schemas.microsoft.com/office/drawing/2014/main" id="{18014343-48D1-478D-BA55-893EB39BDAF3}"/>
                </a:ext>
              </a:extLst>
            </p:cNvPr>
            <p:cNvSpPr>
              <a:spLocks/>
            </p:cNvSpPr>
            <p:nvPr/>
          </p:nvSpPr>
          <p:spPr bwMode="auto">
            <a:xfrm>
              <a:off x="1967" y="102"/>
              <a:ext cx="83" cy="100"/>
            </a:xfrm>
            <a:custGeom>
              <a:avLst/>
              <a:gdLst>
                <a:gd name="T0" fmla="+- 0 2045 1967"/>
                <a:gd name="T1" fmla="*/ T0 w 83"/>
                <a:gd name="T2" fmla="+- 0 184 102"/>
                <a:gd name="T3" fmla="*/ 184 h 100"/>
                <a:gd name="T4" fmla="+- 0 2050 1967"/>
                <a:gd name="T5" fmla="*/ T4 w 83"/>
                <a:gd name="T6" fmla="+- 0 162 102"/>
                <a:gd name="T7" fmla="*/ 162 h 100"/>
                <a:gd name="T8" fmla="+- 0 2050 1967"/>
                <a:gd name="T9" fmla="*/ T8 w 83"/>
                <a:gd name="T10" fmla="+- 0 102 102"/>
                <a:gd name="T11" fmla="*/ 102 h 100"/>
                <a:gd name="T12" fmla="+- 0 2035 1967"/>
                <a:gd name="T13" fmla="*/ T12 w 83"/>
                <a:gd name="T14" fmla="+- 0 102 102"/>
                <a:gd name="T15" fmla="*/ 102 h 100"/>
                <a:gd name="T16" fmla="+- 0 2035 1967"/>
                <a:gd name="T17" fmla="*/ T16 w 83"/>
                <a:gd name="T18" fmla="+- 0 179 102"/>
                <a:gd name="T19" fmla="*/ 179 h 100"/>
                <a:gd name="T20" fmla="+- 0 2026 1967"/>
                <a:gd name="T21" fmla="*/ T20 w 83"/>
                <a:gd name="T22" fmla="+- 0 189 102"/>
                <a:gd name="T23" fmla="*/ 189 h 100"/>
                <a:gd name="T24" fmla="+- 0 1991 1967"/>
                <a:gd name="T25" fmla="*/ T24 w 83"/>
                <a:gd name="T26" fmla="+- 0 189 102"/>
                <a:gd name="T27" fmla="*/ 189 h 100"/>
                <a:gd name="T28" fmla="+- 0 1982 1967"/>
                <a:gd name="T29" fmla="*/ T28 w 83"/>
                <a:gd name="T30" fmla="+- 0 179 102"/>
                <a:gd name="T31" fmla="*/ 179 h 100"/>
                <a:gd name="T32" fmla="+- 0 1982 1967"/>
                <a:gd name="T33" fmla="*/ T32 w 83"/>
                <a:gd name="T34" fmla="+- 0 102 102"/>
                <a:gd name="T35" fmla="*/ 102 h 100"/>
                <a:gd name="T36" fmla="+- 0 1967 1967"/>
                <a:gd name="T37" fmla="*/ T36 w 83"/>
                <a:gd name="T38" fmla="+- 0 102 102"/>
                <a:gd name="T39" fmla="*/ 102 h 100"/>
                <a:gd name="T40" fmla="+- 0 1967 1967"/>
                <a:gd name="T41" fmla="*/ T40 w 83"/>
                <a:gd name="T42" fmla="+- 0 162 102"/>
                <a:gd name="T43" fmla="*/ 162 h 100"/>
                <a:gd name="T44" fmla="+- 0 1971 1967"/>
                <a:gd name="T45" fmla="*/ T44 w 83"/>
                <a:gd name="T46" fmla="+- 0 182 102"/>
                <a:gd name="T47" fmla="*/ 182 h 100"/>
                <a:gd name="T48" fmla="+- 0 1985 1967"/>
                <a:gd name="T49" fmla="*/ T48 w 83"/>
                <a:gd name="T50" fmla="+- 0 197 102"/>
                <a:gd name="T51" fmla="*/ 197 h 100"/>
                <a:gd name="T52" fmla="+- 0 2008 1967"/>
                <a:gd name="T53" fmla="*/ T52 w 83"/>
                <a:gd name="T54" fmla="+- 0 203 102"/>
                <a:gd name="T55" fmla="*/ 203 h 100"/>
                <a:gd name="T56" fmla="+- 0 2030 1967"/>
                <a:gd name="T57" fmla="*/ T56 w 83"/>
                <a:gd name="T58" fmla="+- 0 198 102"/>
                <a:gd name="T59" fmla="*/ 198 h 100"/>
                <a:gd name="T60" fmla="+- 0 2045 1967"/>
                <a:gd name="T61" fmla="*/ T60 w 83"/>
                <a:gd name="T62" fmla="+- 0 184 102"/>
                <a:gd name="T63" fmla="*/ 184 h 1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83" h="100">
                  <a:moveTo>
                    <a:pt x="78" y="82"/>
                  </a:moveTo>
                  <a:lnTo>
                    <a:pt x="83" y="60"/>
                  </a:lnTo>
                  <a:lnTo>
                    <a:pt x="83" y="0"/>
                  </a:lnTo>
                  <a:lnTo>
                    <a:pt x="68" y="0"/>
                  </a:lnTo>
                  <a:lnTo>
                    <a:pt x="68" y="77"/>
                  </a:lnTo>
                  <a:lnTo>
                    <a:pt x="59" y="87"/>
                  </a:lnTo>
                  <a:lnTo>
                    <a:pt x="24" y="87"/>
                  </a:lnTo>
                  <a:lnTo>
                    <a:pt x="15" y="77"/>
                  </a:lnTo>
                  <a:lnTo>
                    <a:pt x="15" y="0"/>
                  </a:lnTo>
                  <a:lnTo>
                    <a:pt x="0" y="0"/>
                  </a:lnTo>
                  <a:lnTo>
                    <a:pt x="0" y="60"/>
                  </a:lnTo>
                  <a:lnTo>
                    <a:pt x="4" y="80"/>
                  </a:lnTo>
                  <a:lnTo>
                    <a:pt x="18" y="95"/>
                  </a:lnTo>
                  <a:lnTo>
                    <a:pt x="41" y="101"/>
                  </a:lnTo>
                  <a:lnTo>
                    <a:pt x="63" y="96"/>
                  </a:lnTo>
                  <a:lnTo>
                    <a:pt x="78" y="82"/>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5">
              <a:extLst>
                <a:ext uri="{FF2B5EF4-FFF2-40B4-BE49-F238E27FC236}">
                  <a16:creationId xmlns:a16="http://schemas.microsoft.com/office/drawing/2014/main" id="{1ED9A6B1-B702-4A6F-8426-890A4246ECAE}"/>
                </a:ext>
              </a:extLst>
            </p:cNvPr>
            <p:cNvSpPr>
              <a:spLocks/>
            </p:cNvSpPr>
            <p:nvPr/>
          </p:nvSpPr>
          <p:spPr bwMode="auto">
            <a:xfrm>
              <a:off x="2068" y="101"/>
              <a:ext cx="90" cy="102"/>
            </a:xfrm>
            <a:custGeom>
              <a:avLst/>
              <a:gdLst>
                <a:gd name="T0" fmla="+- 0 2145 2068"/>
                <a:gd name="T1" fmla="*/ T0 w 90"/>
                <a:gd name="T2" fmla="+- 0 175 101"/>
                <a:gd name="T3" fmla="*/ 175 h 102"/>
                <a:gd name="T4" fmla="+- 0 2140 2068"/>
                <a:gd name="T5" fmla="*/ T4 w 90"/>
                <a:gd name="T6" fmla="+- 0 183 101"/>
                <a:gd name="T7" fmla="*/ 183 h 102"/>
                <a:gd name="T8" fmla="+- 0 2130 2068"/>
                <a:gd name="T9" fmla="*/ T8 w 90"/>
                <a:gd name="T10" fmla="+- 0 189 101"/>
                <a:gd name="T11" fmla="*/ 189 h 102"/>
                <a:gd name="T12" fmla="+- 0 2119 2068"/>
                <a:gd name="T13" fmla="*/ T12 w 90"/>
                <a:gd name="T14" fmla="+- 0 189 101"/>
                <a:gd name="T15" fmla="*/ 189 h 102"/>
                <a:gd name="T16" fmla="+- 0 2106 2068"/>
                <a:gd name="T17" fmla="*/ T16 w 90"/>
                <a:gd name="T18" fmla="+- 0 187 101"/>
                <a:gd name="T19" fmla="*/ 187 h 102"/>
                <a:gd name="T20" fmla="+- 0 2089 2068"/>
                <a:gd name="T21" fmla="*/ T20 w 90"/>
                <a:gd name="T22" fmla="+- 0 174 101"/>
                <a:gd name="T23" fmla="*/ 174 h 102"/>
                <a:gd name="T24" fmla="+- 0 2083 2068"/>
                <a:gd name="T25" fmla="*/ T24 w 90"/>
                <a:gd name="T26" fmla="+- 0 152 101"/>
                <a:gd name="T27" fmla="*/ 152 h 102"/>
                <a:gd name="T28" fmla="+- 0 2085 2068"/>
                <a:gd name="T29" fmla="*/ T28 w 90"/>
                <a:gd name="T30" fmla="+- 0 138 101"/>
                <a:gd name="T31" fmla="*/ 138 h 102"/>
                <a:gd name="T32" fmla="+- 0 2098 2068"/>
                <a:gd name="T33" fmla="*/ T32 w 90"/>
                <a:gd name="T34" fmla="+- 0 120 101"/>
                <a:gd name="T35" fmla="*/ 120 h 102"/>
                <a:gd name="T36" fmla="+- 0 2119 2068"/>
                <a:gd name="T37" fmla="*/ T36 w 90"/>
                <a:gd name="T38" fmla="+- 0 114 101"/>
                <a:gd name="T39" fmla="*/ 114 h 102"/>
                <a:gd name="T40" fmla="+- 0 2130 2068"/>
                <a:gd name="T41" fmla="*/ T40 w 90"/>
                <a:gd name="T42" fmla="+- 0 114 101"/>
                <a:gd name="T43" fmla="*/ 114 h 102"/>
                <a:gd name="T44" fmla="+- 0 2140 2068"/>
                <a:gd name="T45" fmla="*/ T44 w 90"/>
                <a:gd name="T46" fmla="+- 0 120 101"/>
                <a:gd name="T47" fmla="*/ 120 h 102"/>
                <a:gd name="T48" fmla="+- 0 2145 2068"/>
                <a:gd name="T49" fmla="*/ T48 w 90"/>
                <a:gd name="T50" fmla="+- 0 128 101"/>
                <a:gd name="T51" fmla="*/ 128 h 102"/>
                <a:gd name="T52" fmla="+- 0 2158 2068"/>
                <a:gd name="T53" fmla="*/ T52 w 90"/>
                <a:gd name="T54" fmla="+- 0 121 101"/>
                <a:gd name="T55" fmla="*/ 121 h 102"/>
                <a:gd name="T56" fmla="+- 0 2155 2068"/>
                <a:gd name="T57" fmla="*/ T56 w 90"/>
                <a:gd name="T58" fmla="+- 0 118 101"/>
                <a:gd name="T59" fmla="*/ 118 h 102"/>
                <a:gd name="T60" fmla="+- 0 2141 2068"/>
                <a:gd name="T61" fmla="*/ T60 w 90"/>
                <a:gd name="T62" fmla="+- 0 106 101"/>
                <a:gd name="T63" fmla="*/ 106 h 102"/>
                <a:gd name="T64" fmla="+- 0 2119 2068"/>
                <a:gd name="T65" fmla="*/ T64 w 90"/>
                <a:gd name="T66" fmla="+- 0 101 101"/>
                <a:gd name="T67" fmla="*/ 101 h 102"/>
                <a:gd name="T68" fmla="+- 0 2105 2068"/>
                <a:gd name="T69" fmla="*/ T68 w 90"/>
                <a:gd name="T70" fmla="+- 0 102 101"/>
                <a:gd name="T71" fmla="*/ 102 h 102"/>
                <a:gd name="T72" fmla="+- 0 2086 2068"/>
                <a:gd name="T73" fmla="*/ T72 w 90"/>
                <a:gd name="T74" fmla="+- 0 112 101"/>
                <a:gd name="T75" fmla="*/ 112 h 102"/>
                <a:gd name="T76" fmla="+- 0 2073 2068"/>
                <a:gd name="T77" fmla="*/ T76 w 90"/>
                <a:gd name="T78" fmla="+- 0 129 101"/>
                <a:gd name="T79" fmla="*/ 129 h 102"/>
                <a:gd name="T80" fmla="+- 0 2068 2068"/>
                <a:gd name="T81" fmla="*/ T80 w 90"/>
                <a:gd name="T82" fmla="+- 0 152 101"/>
                <a:gd name="T83" fmla="*/ 152 h 102"/>
                <a:gd name="T84" fmla="+- 0 2070 2068"/>
                <a:gd name="T85" fmla="*/ T84 w 90"/>
                <a:gd name="T86" fmla="+- 0 166 101"/>
                <a:gd name="T87" fmla="*/ 166 h 102"/>
                <a:gd name="T88" fmla="+- 0 2080 2068"/>
                <a:gd name="T89" fmla="*/ T88 w 90"/>
                <a:gd name="T90" fmla="+- 0 185 101"/>
                <a:gd name="T91" fmla="*/ 185 h 102"/>
                <a:gd name="T92" fmla="+- 0 2097 2068"/>
                <a:gd name="T93" fmla="*/ T92 w 90"/>
                <a:gd name="T94" fmla="+- 0 198 101"/>
                <a:gd name="T95" fmla="*/ 198 h 102"/>
                <a:gd name="T96" fmla="+- 0 2119 2068"/>
                <a:gd name="T97" fmla="*/ T96 w 90"/>
                <a:gd name="T98" fmla="+- 0 203 101"/>
                <a:gd name="T99" fmla="*/ 203 h 102"/>
                <a:gd name="T100" fmla="+- 0 2124 2068"/>
                <a:gd name="T101" fmla="*/ T100 w 90"/>
                <a:gd name="T102" fmla="+- 0 202 101"/>
                <a:gd name="T103" fmla="*/ 202 h 102"/>
                <a:gd name="T104" fmla="+- 0 2144 2068"/>
                <a:gd name="T105" fmla="*/ T104 w 90"/>
                <a:gd name="T106" fmla="+- 0 195 101"/>
                <a:gd name="T107" fmla="*/ 195 h 102"/>
                <a:gd name="T108" fmla="+- 0 2158 2068"/>
                <a:gd name="T109" fmla="*/ T108 w 90"/>
                <a:gd name="T110" fmla="+- 0 182 101"/>
                <a:gd name="T111" fmla="*/ 182 h 102"/>
                <a:gd name="T112" fmla="+- 0 2145 2068"/>
                <a:gd name="T113" fmla="*/ T112 w 90"/>
                <a:gd name="T114" fmla="+- 0 175 101"/>
                <a:gd name="T115" fmla="*/ 175 h 1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90" h="102">
                  <a:moveTo>
                    <a:pt x="77" y="74"/>
                  </a:moveTo>
                  <a:lnTo>
                    <a:pt x="72" y="82"/>
                  </a:lnTo>
                  <a:lnTo>
                    <a:pt x="62" y="88"/>
                  </a:lnTo>
                  <a:lnTo>
                    <a:pt x="51" y="88"/>
                  </a:lnTo>
                  <a:lnTo>
                    <a:pt x="38" y="86"/>
                  </a:lnTo>
                  <a:lnTo>
                    <a:pt x="21" y="73"/>
                  </a:lnTo>
                  <a:lnTo>
                    <a:pt x="15" y="51"/>
                  </a:lnTo>
                  <a:lnTo>
                    <a:pt x="17" y="37"/>
                  </a:lnTo>
                  <a:lnTo>
                    <a:pt x="30" y="19"/>
                  </a:lnTo>
                  <a:lnTo>
                    <a:pt x="51" y="13"/>
                  </a:lnTo>
                  <a:lnTo>
                    <a:pt x="62" y="13"/>
                  </a:lnTo>
                  <a:lnTo>
                    <a:pt x="72" y="19"/>
                  </a:lnTo>
                  <a:lnTo>
                    <a:pt x="77" y="27"/>
                  </a:lnTo>
                  <a:lnTo>
                    <a:pt x="90" y="20"/>
                  </a:lnTo>
                  <a:lnTo>
                    <a:pt x="87" y="17"/>
                  </a:lnTo>
                  <a:lnTo>
                    <a:pt x="73" y="5"/>
                  </a:lnTo>
                  <a:lnTo>
                    <a:pt x="51" y="0"/>
                  </a:lnTo>
                  <a:lnTo>
                    <a:pt x="37" y="1"/>
                  </a:lnTo>
                  <a:lnTo>
                    <a:pt x="18" y="11"/>
                  </a:lnTo>
                  <a:lnTo>
                    <a:pt x="5" y="28"/>
                  </a:lnTo>
                  <a:lnTo>
                    <a:pt x="0" y="51"/>
                  </a:lnTo>
                  <a:lnTo>
                    <a:pt x="2" y="65"/>
                  </a:lnTo>
                  <a:lnTo>
                    <a:pt x="12" y="84"/>
                  </a:lnTo>
                  <a:lnTo>
                    <a:pt x="29" y="97"/>
                  </a:lnTo>
                  <a:lnTo>
                    <a:pt x="51" y="102"/>
                  </a:lnTo>
                  <a:lnTo>
                    <a:pt x="56" y="101"/>
                  </a:lnTo>
                  <a:lnTo>
                    <a:pt x="76" y="94"/>
                  </a:lnTo>
                  <a:lnTo>
                    <a:pt x="90" y="81"/>
                  </a:lnTo>
                  <a:lnTo>
                    <a:pt x="77" y="74"/>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6">
              <a:extLst>
                <a:ext uri="{FF2B5EF4-FFF2-40B4-BE49-F238E27FC236}">
                  <a16:creationId xmlns:a16="http://schemas.microsoft.com/office/drawing/2014/main" id="{2C50CCFC-8C59-4F3C-B812-3C049F2CF6F0}"/>
                </a:ext>
              </a:extLst>
            </p:cNvPr>
            <p:cNvSpPr>
              <a:spLocks/>
            </p:cNvSpPr>
            <p:nvPr/>
          </p:nvSpPr>
          <p:spPr bwMode="auto">
            <a:xfrm>
              <a:off x="2179" y="102"/>
              <a:ext cx="60" cy="99"/>
            </a:xfrm>
            <a:custGeom>
              <a:avLst/>
              <a:gdLst>
                <a:gd name="T0" fmla="+- 0 2193 2179"/>
                <a:gd name="T1" fmla="*/ T0 w 60"/>
                <a:gd name="T2" fmla="+- 0 188 102"/>
                <a:gd name="T3" fmla="*/ 188 h 99"/>
                <a:gd name="T4" fmla="+- 0 2193 2179"/>
                <a:gd name="T5" fmla="*/ T4 w 60"/>
                <a:gd name="T6" fmla="+- 0 102 102"/>
                <a:gd name="T7" fmla="*/ 102 h 99"/>
                <a:gd name="T8" fmla="+- 0 2179 2179"/>
                <a:gd name="T9" fmla="*/ T8 w 60"/>
                <a:gd name="T10" fmla="+- 0 102 102"/>
                <a:gd name="T11" fmla="*/ 102 h 99"/>
                <a:gd name="T12" fmla="+- 0 2179 2179"/>
                <a:gd name="T13" fmla="*/ T12 w 60"/>
                <a:gd name="T14" fmla="+- 0 201 102"/>
                <a:gd name="T15" fmla="*/ 201 h 99"/>
                <a:gd name="T16" fmla="+- 0 2238 2179"/>
                <a:gd name="T17" fmla="*/ T16 w 60"/>
                <a:gd name="T18" fmla="+- 0 201 102"/>
                <a:gd name="T19" fmla="*/ 201 h 99"/>
                <a:gd name="T20" fmla="+- 0 2238 2179"/>
                <a:gd name="T21" fmla="*/ T20 w 60"/>
                <a:gd name="T22" fmla="+- 0 188 102"/>
                <a:gd name="T23" fmla="*/ 188 h 99"/>
                <a:gd name="T24" fmla="+- 0 2193 2179"/>
                <a:gd name="T25" fmla="*/ T24 w 60"/>
                <a:gd name="T26" fmla="+- 0 188 102"/>
                <a:gd name="T27" fmla="*/ 188 h 99"/>
              </a:gdLst>
              <a:ahLst/>
              <a:cxnLst>
                <a:cxn ang="0">
                  <a:pos x="T1" y="T3"/>
                </a:cxn>
                <a:cxn ang="0">
                  <a:pos x="T5" y="T7"/>
                </a:cxn>
                <a:cxn ang="0">
                  <a:pos x="T9" y="T11"/>
                </a:cxn>
                <a:cxn ang="0">
                  <a:pos x="T13" y="T15"/>
                </a:cxn>
                <a:cxn ang="0">
                  <a:pos x="T17" y="T19"/>
                </a:cxn>
                <a:cxn ang="0">
                  <a:pos x="T21" y="T23"/>
                </a:cxn>
                <a:cxn ang="0">
                  <a:pos x="T25" y="T27"/>
                </a:cxn>
              </a:cxnLst>
              <a:rect l="0" t="0" r="r" b="b"/>
              <a:pathLst>
                <a:path w="60" h="99">
                  <a:moveTo>
                    <a:pt x="14" y="86"/>
                  </a:moveTo>
                  <a:lnTo>
                    <a:pt x="14" y="0"/>
                  </a:lnTo>
                  <a:lnTo>
                    <a:pt x="0" y="0"/>
                  </a:lnTo>
                  <a:lnTo>
                    <a:pt x="0" y="99"/>
                  </a:lnTo>
                  <a:lnTo>
                    <a:pt x="59" y="99"/>
                  </a:lnTo>
                  <a:lnTo>
                    <a:pt x="59" y="86"/>
                  </a:lnTo>
                  <a:lnTo>
                    <a:pt x="14" y="86"/>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7">
              <a:extLst>
                <a:ext uri="{FF2B5EF4-FFF2-40B4-BE49-F238E27FC236}">
                  <a16:creationId xmlns:a16="http://schemas.microsoft.com/office/drawing/2014/main" id="{B804CDBD-3BC1-4E56-AA5F-C38370B2C012}"/>
                </a:ext>
              </a:extLst>
            </p:cNvPr>
            <p:cNvSpPr>
              <a:spLocks/>
            </p:cNvSpPr>
            <p:nvPr/>
          </p:nvSpPr>
          <p:spPr bwMode="auto">
            <a:xfrm>
              <a:off x="2258" y="102"/>
              <a:ext cx="66" cy="99"/>
            </a:xfrm>
            <a:custGeom>
              <a:avLst/>
              <a:gdLst>
                <a:gd name="T0" fmla="+- 0 2272 2258"/>
                <a:gd name="T1" fmla="*/ T0 w 66"/>
                <a:gd name="T2" fmla="+- 0 188 102"/>
                <a:gd name="T3" fmla="*/ 188 h 99"/>
                <a:gd name="T4" fmla="+- 0 2272 2258"/>
                <a:gd name="T5" fmla="*/ T4 w 66"/>
                <a:gd name="T6" fmla="+- 0 157 102"/>
                <a:gd name="T7" fmla="*/ 157 h 99"/>
                <a:gd name="T8" fmla="+- 0 2323 2258"/>
                <a:gd name="T9" fmla="*/ T8 w 66"/>
                <a:gd name="T10" fmla="+- 0 157 102"/>
                <a:gd name="T11" fmla="*/ 157 h 99"/>
                <a:gd name="T12" fmla="+- 0 2323 2258"/>
                <a:gd name="T13" fmla="*/ T12 w 66"/>
                <a:gd name="T14" fmla="+- 0 144 102"/>
                <a:gd name="T15" fmla="*/ 144 h 99"/>
                <a:gd name="T16" fmla="+- 0 2272 2258"/>
                <a:gd name="T17" fmla="*/ T16 w 66"/>
                <a:gd name="T18" fmla="+- 0 144 102"/>
                <a:gd name="T19" fmla="*/ 144 h 99"/>
                <a:gd name="T20" fmla="+- 0 2272 2258"/>
                <a:gd name="T21" fmla="*/ T20 w 66"/>
                <a:gd name="T22" fmla="+- 0 115 102"/>
                <a:gd name="T23" fmla="*/ 115 h 99"/>
                <a:gd name="T24" fmla="+- 0 2324 2258"/>
                <a:gd name="T25" fmla="*/ T24 w 66"/>
                <a:gd name="T26" fmla="+- 0 115 102"/>
                <a:gd name="T27" fmla="*/ 115 h 99"/>
                <a:gd name="T28" fmla="+- 0 2324 2258"/>
                <a:gd name="T29" fmla="*/ T28 w 66"/>
                <a:gd name="T30" fmla="+- 0 102 102"/>
                <a:gd name="T31" fmla="*/ 102 h 99"/>
                <a:gd name="T32" fmla="+- 0 2258 2258"/>
                <a:gd name="T33" fmla="*/ T32 w 66"/>
                <a:gd name="T34" fmla="+- 0 102 102"/>
                <a:gd name="T35" fmla="*/ 102 h 99"/>
                <a:gd name="T36" fmla="+- 0 2258 2258"/>
                <a:gd name="T37" fmla="*/ T36 w 66"/>
                <a:gd name="T38" fmla="+- 0 201 102"/>
                <a:gd name="T39" fmla="*/ 201 h 99"/>
                <a:gd name="T40" fmla="+- 0 2324 2258"/>
                <a:gd name="T41" fmla="*/ T40 w 66"/>
                <a:gd name="T42" fmla="+- 0 201 102"/>
                <a:gd name="T43" fmla="*/ 201 h 99"/>
                <a:gd name="T44" fmla="+- 0 2324 2258"/>
                <a:gd name="T45" fmla="*/ T44 w 66"/>
                <a:gd name="T46" fmla="+- 0 188 102"/>
                <a:gd name="T47" fmla="*/ 188 h 99"/>
                <a:gd name="T48" fmla="+- 0 2272 2258"/>
                <a:gd name="T49" fmla="*/ T48 w 66"/>
                <a:gd name="T50" fmla="+- 0 188 102"/>
                <a:gd name="T51" fmla="*/ 188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66" h="99">
                  <a:moveTo>
                    <a:pt x="14" y="86"/>
                  </a:moveTo>
                  <a:lnTo>
                    <a:pt x="14" y="55"/>
                  </a:lnTo>
                  <a:lnTo>
                    <a:pt x="65" y="55"/>
                  </a:lnTo>
                  <a:lnTo>
                    <a:pt x="65" y="42"/>
                  </a:lnTo>
                  <a:lnTo>
                    <a:pt x="14" y="42"/>
                  </a:lnTo>
                  <a:lnTo>
                    <a:pt x="14" y="13"/>
                  </a:lnTo>
                  <a:lnTo>
                    <a:pt x="66" y="13"/>
                  </a:lnTo>
                  <a:lnTo>
                    <a:pt x="66" y="0"/>
                  </a:lnTo>
                  <a:lnTo>
                    <a:pt x="0" y="0"/>
                  </a:lnTo>
                  <a:lnTo>
                    <a:pt x="0" y="99"/>
                  </a:lnTo>
                  <a:lnTo>
                    <a:pt x="66" y="99"/>
                  </a:lnTo>
                  <a:lnTo>
                    <a:pt x="66" y="86"/>
                  </a:lnTo>
                  <a:lnTo>
                    <a:pt x="14" y="86"/>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8">
              <a:extLst>
                <a:ext uri="{FF2B5EF4-FFF2-40B4-BE49-F238E27FC236}">
                  <a16:creationId xmlns:a16="http://schemas.microsoft.com/office/drawing/2014/main" id="{4329E694-B8F8-45D5-876E-367CFE4D399E}"/>
                </a:ext>
              </a:extLst>
            </p:cNvPr>
            <p:cNvSpPr>
              <a:spLocks/>
            </p:cNvSpPr>
            <p:nvPr/>
          </p:nvSpPr>
          <p:spPr bwMode="auto">
            <a:xfrm>
              <a:off x="2447" y="102"/>
              <a:ext cx="73" cy="99"/>
            </a:xfrm>
            <a:custGeom>
              <a:avLst/>
              <a:gdLst>
                <a:gd name="T0" fmla="+- 0 2521 2447"/>
                <a:gd name="T1" fmla="*/ T0 w 73"/>
                <a:gd name="T2" fmla="+- 0 133 102"/>
                <a:gd name="T3" fmla="*/ 133 h 99"/>
                <a:gd name="T4" fmla="+- 0 2520 2447"/>
                <a:gd name="T5" fmla="*/ T4 w 73"/>
                <a:gd name="T6" fmla="+- 0 128 102"/>
                <a:gd name="T7" fmla="*/ 128 h 99"/>
                <a:gd name="T8" fmla="+- 0 2510 2447"/>
                <a:gd name="T9" fmla="*/ T8 w 73"/>
                <a:gd name="T10" fmla="+- 0 109 102"/>
                <a:gd name="T11" fmla="*/ 109 h 99"/>
                <a:gd name="T12" fmla="+- 0 2489 2447"/>
                <a:gd name="T13" fmla="*/ T12 w 73"/>
                <a:gd name="T14" fmla="+- 0 102 102"/>
                <a:gd name="T15" fmla="*/ 102 h 99"/>
                <a:gd name="T16" fmla="+- 0 2462 2447"/>
                <a:gd name="T17" fmla="*/ T16 w 73"/>
                <a:gd name="T18" fmla="+- 0 115 102"/>
                <a:gd name="T19" fmla="*/ 115 h 99"/>
                <a:gd name="T20" fmla="+- 0 2498 2447"/>
                <a:gd name="T21" fmla="*/ T20 w 73"/>
                <a:gd name="T22" fmla="+- 0 115 102"/>
                <a:gd name="T23" fmla="*/ 115 h 99"/>
                <a:gd name="T24" fmla="+- 0 2505 2447"/>
                <a:gd name="T25" fmla="*/ T24 w 73"/>
                <a:gd name="T26" fmla="+- 0 122 102"/>
                <a:gd name="T27" fmla="*/ 122 h 99"/>
                <a:gd name="T28" fmla="+- 0 2505 2447"/>
                <a:gd name="T29" fmla="*/ T28 w 73"/>
                <a:gd name="T30" fmla="+- 0 133 102"/>
                <a:gd name="T31" fmla="*/ 133 h 99"/>
                <a:gd name="T32" fmla="+- 0 2509 2447"/>
                <a:gd name="T33" fmla="*/ T32 w 73"/>
                <a:gd name="T34" fmla="+- 0 160 102"/>
                <a:gd name="T35" fmla="*/ 160 h 99"/>
                <a:gd name="T36" fmla="+- 0 2521 2447"/>
                <a:gd name="T37" fmla="*/ T36 w 73"/>
                <a:gd name="T38" fmla="+- 0 150 102"/>
                <a:gd name="T39" fmla="*/ 150 h 99"/>
                <a:gd name="T40" fmla="+- 0 2521 2447"/>
                <a:gd name="T41" fmla="*/ T40 w 73"/>
                <a:gd name="T42" fmla="+- 0 133 102"/>
                <a:gd name="T43" fmla="*/ 133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73" h="99">
                  <a:moveTo>
                    <a:pt x="74" y="31"/>
                  </a:moveTo>
                  <a:lnTo>
                    <a:pt x="73" y="26"/>
                  </a:lnTo>
                  <a:lnTo>
                    <a:pt x="63" y="7"/>
                  </a:lnTo>
                  <a:lnTo>
                    <a:pt x="42" y="0"/>
                  </a:lnTo>
                  <a:lnTo>
                    <a:pt x="15" y="13"/>
                  </a:lnTo>
                  <a:lnTo>
                    <a:pt x="51" y="13"/>
                  </a:lnTo>
                  <a:lnTo>
                    <a:pt x="58" y="20"/>
                  </a:lnTo>
                  <a:lnTo>
                    <a:pt x="58" y="31"/>
                  </a:lnTo>
                  <a:lnTo>
                    <a:pt x="62" y="58"/>
                  </a:lnTo>
                  <a:lnTo>
                    <a:pt x="74" y="48"/>
                  </a:lnTo>
                  <a:lnTo>
                    <a:pt x="74" y="31"/>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9">
              <a:extLst>
                <a:ext uri="{FF2B5EF4-FFF2-40B4-BE49-F238E27FC236}">
                  <a16:creationId xmlns:a16="http://schemas.microsoft.com/office/drawing/2014/main" id="{70453A10-77B9-402E-9CD7-02D90702E192}"/>
                </a:ext>
              </a:extLst>
            </p:cNvPr>
            <p:cNvSpPr>
              <a:spLocks/>
            </p:cNvSpPr>
            <p:nvPr/>
          </p:nvSpPr>
          <p:spPr bwMode="auto">
            <a:xfrm>
              <a:off x="2447" y="102"/>
              <a:ext cx="73" cy="99"/>
            </a:xfrm>
            <a:custGeom>
              <a:avLst/>
              <a:gdLst>
                <a:gd name="T0" fmla="+- 0 2521 2447"/>
                <a:gd name="T1" fmla="*/ T0 w 73"/>
                <a:gd name="T2" fmla="+- 0 201 102"/>
                <a:gd name="T3" fmla="*/ 201 h 99"/>
                <a:gd name="T4" fmla="+- 0 2496 2447"/>
                <a:gd name="T5" fmla="*/ T4 w 73"/>
                <a:gd name="T6" fmla="+- 0 161 102"/>
                <a:gd name="T7" fmla="*/ 161 h 99"/>
                <a:gd name="T8" fmla="+- 0 2509 2447"/>
                <a:gd name="T9" fmla="*/ T8 w 73"/>
                <a:gd name="T10" fmla="+- 0 160 102"/>
                <a:gd name="T11" fmla="*/ 160 h 99"/>
                <a:gd name="T12" fmla="+- 0 2505 2447"/>
                <a:gd name="T13" fmla="*/ T12 w 73"/>
                <a:gd name="T14" fmla="+- 0 133 102"/>
                <a:gd name="T15" fmla="*/ 133 h 99"/>
                <a:gd name="T16" fmla="+- 0 2505 2447"/>
                <a:gd name="T17" fmla="*/ T16 w 73"/>
                <a:gd name="T18" fmla="+- 0 143 102"/>
                <a:gd name="T19" fmla="*/ 143 h 99"/>
                <a:gd name="T20" fmla="+- 0 2498 2447"/>
                <a:gd name="T21" fmla="*/ T20 w 73"/>
                <a:gd name="T22" fmla="+- 0 150 102"/>
                <a:gd name="T23" fmla="*/ 150 h 99"/>
                <a:gd name="T24" fmla="+- 0 2462 2447"/>
                <a:gd name="T25" fmla="*/ T24 w 73"/>
                <a:gd name="T26" fmla="+- 0 150 102"/>
                <a:gd name="T27" fmla="*/ 150 h 99"/>
                <a:gd name="T28" fmla="+- 0 2462 2447"/>
                <a:gd name="T29" fmla="*/ T28 w 73"/>
                <a:gd name="T30" fmla="+- 0 115 102"/>
                <a:gd name="T31" fmla="*/ 115 h 99"/>
                <a:gd name="T32" fmla="+- 0 2489 2447"/>
                <a:gd name="T33" fmla="*/ T32 w 73"/>
                <a:gd name="T34" fmla="+- 0 102 102"/>
                <a:gd name="T35" fmla="*/ 102 h 99"/>
                <a:gd name="T36" fmla="+- 0 2447 2447"/>
                <a:gd name="T37" fmla="*/ T36 w 73"/>
                <a:gd name="T38" fmla="+- 0 102 102"/>
                <a:gd name="T39" fmla="*/ 102 h 99"/>
                <a:gd name="T40" fmla="+- 0 2447 2447"/>
                <a:gd name="T41" fmla="*/ T40 w 73"/>
                <a:gd name="T42" fmla="+- 0 201 102"/>
                <a:gd name="T43" fmla="*/ 201 h 99"/>
                <a:gd name="T44" fmla="+- 0 2462 2447"/>
                <a:gd name="T45" fmla="*/ T44 w 73"/>
                <a:gd name="T46" fmla="+- 0 201 102"/>
                <a:gd name="T47" fmla="*/ 201 h 99"/>
                <a:gd name="T48" fmla="+- 0 2462 2447"/>
                <a:gd name="T49" fmla="*/ T48 w 73"/>
                <a:gd name="T50" fmla="+- 0 163 102"/>
                <a:gd name="T51" fmla="*/ 163 h 99"/>
                <a:gd name="T52" fmla="+- 0 2480 2447"/>
                <a:gd name="T53" fmla="*/ T52 w 73"/>
                <a:gd name="T54" fmla="+- 0 163 102"/>
                <a:gd name="T55" fmla="*/ 163 h 99"/>
                <a:gd name="T56" fmla="+- 0 2504 2447"/>
                <a:gd name="T57" fmla="*/ T56 w 73"/>
                <a:gd name="T58" fmla="+- 0 201 102"/>
                <a:gd name="T59" fmla="*/ 201 h 99"/>
                <a:gd name="T60" fmla="+- 0 2521 2447"/>
                <a:gd name="T61" fmla="*/ T60 w 73"/>
                <a:gd name="T62" fmla="+- 0 201 102"/>
                <a:gd name="T63" fmla="*/ 201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73" h="99">
                  <a:moveTo>
                    <a:pt x="74" y="99"/>
                  </a:moveTo>
                  <a:lnTo>
                    <a:pt x="49" y="59"/>
                  </a:lnTo>
                  <a:lnTo>
                    <a:pt x="62" y="58"/>
                  </a:lnTo>
                  <a:lnTo>
                    <a:pt x="58" y="31"/>
                  </a:lnTo>
                  <a:lnTo>
                    <a:pt x="58" y="41"/>
                  </a:lnTo>
                  <a:lnTo>
                    <a:pt x="51" y="48"/>
                  </a:lnTo>
                  <a:lnTo>
                    <a:pt x="15" y="48"/>
                  </a:lnTo>
                  <a:lnTo>
                    <a:pt x="15" y="13"/>
                  </a:lnTo>
                  <a:lnTo>
                    <a:pt x="42" y="0"/>
                  </a:lnTo>
                  <a:lnTo>
                    <a:pt x="0" y="0"/>
                  </a:lnTo>
                  <a:lnTo>
                    <a:pt x="0" y="99"/>
                  </a:lnTo>
                  <a:lnTo>
                    <a:pt x="15" y="99"/>
                  </a:lnTo>
                  <a:lnTo>
                    <a:pt x="15" y="61"/>
                  </a:lnTo>
                  <a:lnTo>
                    <a:pt x="33" y="61"/>
                  </a:lnTo>
                  <a:lnTo>
                    <a:pt x="57" y="99"/>
                  </a:lnTo>
                  <a:lnTo>
                    <a:pt x="74" y="99"/>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0">
              <a:extLst>
                <a:ext uri="{FF2B5EF4-FFF2-40B4-BE49-F238E27FC236}">
                  <a16:creationId xmlns:a16="http://schemas.microsoft.com/office/drawing/2014/main" id="{95337B42-7830-4168-95A8-016EDA47EE31}"/>
                </a:ext>
              </a:extLst>
            </p:cNvPr>
            <p:cNvSpPr>
              <a:spLocks/>
            </p:cNvSpPr>
            <p:nvPr/>
          </p:nvSpPr>
          <p:spPr bwMode="auto">
            <a:xfrm>
              <a:off x="1858" y="280"/>
              <a:ext cx="66" cy="99"/>
            </a:xfrm>
            <a:custGeom>
              <a:avLst/>
              <a:gdLst>
                <a:gd name="T0" fmla="+- 0 1873 1858"/>
                <a:gd name="T1" fmla="*/ T0 w 66"/>
                <a:gd name="T2" fmla="+- 0 365 280"/>
                <a:gd name="T3" fmla="*/ 365 h 99"/>
                <a:gd name="T4" fmla="+- 0 1873 1858"/>
                <a:gd name="T5" fmla="*/ T4 w 66"/>
                <a:gd name="T6" fmla="+- 0 334 280"/>
                <a:gd name="T7" fmla="*/ 334 h 99"/>
                <a:gd name="T8" fmla="+- 0 1923 1858"/>
                <a:gd name="T9" fmla="*/ T8 w 66"/>
                <a:gd name="T10" fmla="+- 0 334 280"/>
                <a:gd name="T11" fmla="*/ 334 h 99"/>
                <a:gd name="T12" fmla="+- 0 1923 1858"/>
                <a:gd name="T13" fmla="*/ T12 w 66"/>
                <a:gd name="T14" fmla="+- 0 321 280"/>
                <a:gd name="T15" fmla="*/ 321 h 99"/>
                <a:gd name="T16" fmla="+- 0 1873 1858"/>
                <a:gd name="T17" fmla="*/ T16 w 66"/>
                <a:gd name="T18" fmla="+- 0 321 280"/>
                <a:gd name="T19" fmla="*/ 321 h 99"/>
                <a:gd name="T20" fmla="+- 0 1873 1858"/>
                <a:gd name="T21" fmla="*/ T20 w 66"/>
                <a:gd name="T22" fmla="+- 0 293 280"/>
                <a:gd name="T23" fmla="*/ 293 h 99"/>
                <a:gd name="T24" fmla="+- 0 1924 1858"/>
                <a:gd name="T25" fmla="*/ T24 w 66"/>
                <a:gd name="T26" fmla="+- 0 293 280"/>
                <a:gd name="T27" fmla="*/ 293 h 99"/>
                <a:gd name="T28" fmla="+- 0 1924 1858"/>
                <a:gd name="T29" fmla="*/ T28 w 66"/>
                <a:gd name="T30" fmla="+- 0 280 280"/>
                <a:gd name="T31" fmla="*/ 280 h 99"/>
                <a:gd name="T32" fmla="+- 0 1858 1858"/>
                <a:gd name="T33" fmla="*/ T32 w 66"/>
                <a:gd name="T34" fmla="+- 0 280 280"/>
                <a:gd name="T35" fmla="*/ 280 h 99"/>
                <a:gd name="T36" fmla="+- 0 1858 1858"/>
                <a:gd name="T37" fmla="*/ T36 w 66"/>
                <a:gd name="T38" fmla="+- 0 378 280"/>
                <a:gd name="T39" fmla="*/ 378 h 99"/>
                <a:gd name="T40" fmla="+- 0 1924 1858"/>
                <a:gd name="T41" fmla="*/ T40 w 66"/>
                <a:gd name="T42" fmla="+- 0 378 280"/>
                <a:gd name="T43" fmla="*/ 378 h 99"/>
                <a:gd name="T44" fmla="+- 0 1924 1858"/>
                <a:gd name="T45" fmla="*/ T44 w 66"/>
                <a:gd name="T46" fmla="+- 0 365 280"/>
                <a:gd name="T47" fmla="*/ 365 h 99"/>
                <a:gd name="T48" fmla="+- 0 1873 1858"/>
                <a:gd name="T49" fmla="*/ T48 w 66"/>
                <a:gd name="T50" fmla="+- 0 365 280"/>
                <a:gd name="T51" fmla="*/ 365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66" h="99">
                  <a:moveTo>
                    <a:pt x="15" y="85"/>
                  </a:moveTo>
                  <a:lnTo>
                    <a:pt x="15" y="54"/>
                  </a:lnTo>
                  <a:lnTo>
                    <a:pt x="65" y="54"/>
                  </a:lnTo>
                  <a:lnTo>
                    <a:pt x="65" y="41"/>
                  </a:lnTo>
                  <a:lnTo>
                    <a:pt x="15" y="41"/>
                  </a:lnTo>
                  <a:lnTo>
                    <a:pt x="15" y="13"/>
                  </a:lnTo>
                  <a:lnTo>
                    <a:pt x="66" y="13"/>
                  </a:lnTo>
                  <a:lnTo>
                    <a:pt x="66" y="0"/>
                  </a:lnTo>
                  <a:lnTo>
                    <a:pt x="0" y="0"/>
                  </a:lnTo>
                  <a:lnTo>
                    <a:pt x="0" y="98"/>
                  </a:lnTo>
                  <a:lnTo>
                    <a:pt x="66" y="98"/>
                  </a:lnTo>
                  <a:lnTo>
                    <a:pt x="66" y="85"/>
                  </a:lnTo>
                  <a:lnTo>
                    <a:pt x="15" y="85"/>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1">
              <a:extLst>
                <a:ext uri="{FF2B5EF4-FFF2-40B4-BE49-F238E27FC236}">
                  <a16:creationId xmlns:a16="http://schemas.microsoft.com/office/drawing/2014/main" id="{8E4A4C2F-79E6-4831-AAB3-1DE141D06BD4}"/>
                </a:ext>
              </a:extLst>
            </p:cNvPr>
            <p:cNvSpPr>
              <a:spLocks/>
            </p:cNvSpPr>
            <p:nvPr/>
          </p:nvSpPr>
          <p:spPr bwMode="auto">
            <a:xfrm>
              <a:off x="1946" y="280"/>
              <a:ext cx="84" cy="99"/>
            </a:xfrm>
            <a:custGeom>
              <a:avLst/>
              <a:gdLst>
                <a:gd name="T0" fmla="+- 0 2015 1946"/>
                <a:gd name="T1" fmla="*/ T0 w 84"/>
                <a:gd name="T2" fmla="+- 0 378 280"/>
                <a:gd name="T3" fmla="*/ 378 h 99"/>
                <a:gd name="T4" fmla="+- 0 2030 1946"/>
                <a:gd name="T5" fmla="*/ T4 w 84"/>
                <a:gd name="T6" fmla="+- 0 378 280"/>
                <a:gd name="T7" fmla="*/ 378 h 99"/>
                <a:gd name="T8" fmla="+- 0 2030 1946"/>
                <a:gd name="T9" fmla="*/ T8 w 84"/>
                <a:gd name="T10" fmla="+- 0 280 280"/>
                <a:gd name="T11" fmla="*/ 280 h 99"/>
                <a:gd name="T12" fmla="+- 0 2015 1946"/>
                <a:gd name="T13" fmla="*/ T12 w 84"/>
                <a:gd name="T14" fmla="+- 0 280 280"/>
                <a:gd name="T15" fmla="*/ 280 h 99"/>
                <a:gd name="T16" fmla="+- 0 2015 1946"/>
                <a:gd name="T17" fmla="*/ T16 w 84"/>
                <a:gd name="T18" fmla="+- 0 353 280"/>
                <a:gd name="T19" fmla="*/ 353 h 99"/>
                <a:gd name="T20" fmla="+- 0 1961 1946"/>
                <a:gd name="T21" fmla="*/ T20 w 84"/>
                <a:gd name="T22" fmla="+- 0 280 280"/>
                <a:gd name="T23" fmla="*/ 280 h 99"/>
                <a:gd name="T24" fmla="+- 0 1946 1946"/>
                <a:gd name="T25" fmla="*/ T24 w 84"/>
                <a:gd name="T26" fmla="+- 0 280 280"/>
                <a:gd name="T27" fmla="*/ 280 h 99"/>
                <a:gd name="T28" fmla="+- 0 1946 1946"/>
                <a:gd name="T29" fmla="*/ T28 w 84"/>
                <a:gd name="T30" fmla="+- 0 378 280"/>
                <a:gd name="T31" fmla="*/ 378 h 99"/>
                <a:gd name="T32" fmla="+- 0 1961 1946"/>
                <a:gd name="T33" fmla="*/ T32 w 84"/>
                <a:gd name="T34" fmla="+- 0 378 280"/>
                <a:gd name="T35" fmla="*/ 378 h 99"/>
                <a:gd name="T36" fmla="+- 0 1961 1946"/>
                <a:gd name="T37" fmla="*/ T36 w 84"/>
                <a:gd name="T38" fmla="+- 0 303 280"/>
                <a:gd name="T39" fmla="*/ 303 h 99"/>
                <a:gd name="T40" fmla="+- 0 2015 1946"/>
                <a:gd name="T41" fmla="*/ T40 w 84"/>
                <a:gd name="T42" fmla="+- 0 378 280"/>
                <a:gd name="T43" fmla="*/ 378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4" h="99">
                  <a:moveTo>
                    <a:pt x="69" y="98"/>
                  </a:moveTo>
                  <a:lnTo>
                    <a:pt x="84" y="98"/>
                  </a:lnTo>
                  <a:lnTo>
                    <a:pt x="84" y="0"/>
                  </a:lnTo>
                  <a:lnTo>
                    <a:pt x="69" y="0"/>
                  </a:lnTo>
                  <a:lnTo>
                    <a:pt x="69" y="73"/>
                  </a:lnTo>
                  <a:lnTo>
                    <a:pt x="15" y="0"/>
                  </a:lnTo>
                  <a:lnTo>
                    <a:pt x="0" y="0"/>
                  </a:lnTo>
                  <a:lnTo>
                    <a:pt x="0" y="98"/>
                  </a:lnTo>
                  <a:lnTo>
                    <a:pt x="15" y="98"/>
                  </a:lnTo>
                  <a:lnTo>
                    <a:pt x="15" y="23"/>
                  </a:lnTo>
                  <a:lnTo>
                    <a:pt x="69" y="98"/>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2">
              <a:extLst>
                <a:ext uri="{FF2B5EF4-FFF2-40B4-BE49-F238E27FC236}">
                  <a16:creationId xmlns:a16="http://schemas.microsoft.com/office/drawing/2014/main" id="{1A636A7C-5944-4398-B9B5-E4880CE1502E}"/>
                </a:ext>
              </a:extLst>
            </p:cNvPr>
            <p:cNvSpPr>
              <a:spLocks/>
            </p:cNvSpPr>
            <p:nvPr/>
          </p:nvSpPr>
          <p:spPr bwMode="auto">
            <a:xfrm>
              <a:off x="2055" y="280"/>
              <a:ext cx="66" cy="99"/>
            </a:xfrm>
            <a:custGeom>
              <a:avLst/>
              <a:gdLst>
                <a:gd name="T0" fmla="+- 0 2070 2055"/>
                <a:gd name="T1" fmla="*/ T0 w 66"/>
                <a:gd name="T2" fmla="+- 0 365 280"/>
                <a:gd name="T3" fmla="*/ 365 h 99"/>
                <a:gd name="T4" fmla="+- 0 2070 2055"/>
                <a:gd name="T5" fmla="*/ T4 w 66"/>
                <a:gd name="T6" fmla="+- 0 334 280"/>
                <a:gd name="T7" fmla="*/ 334 h 99"/>
                <a:gd name="T8" fmla="+- 0 2120 2055"/>
                <a:gd name="T9" fmla="*/ T8 w 66"/>
                <a:gd name="T10" fmla="+- 0 334 280"/>
                <a:gd name="T11" fmla="*/ 334 h 99"/>
                <a:gd name="T12" fmla="+- 0 2120 2055"/>
                <a:gd name="T13" fmla="*/ T12 w 66"/>
                <a:gd name="T14" fmla="+- 0 321 280"/>
                <a:gd name="T15" fmla="*/ 321 h 99"/>
                <a:gd name="T16" fmla="+- 0 2070 2055"/>
                <a:gd name="T17" fmla="*/ T16 w 66"/>
                <a:gd name="T18" fmla="+- 0 321 280"/>
                <a:gd name="T19" fmla="*/ 321 h 99"/>
                <a:gd name="T20" fmla="+- 0 2070 2055"/>
                <a:gd name="T21" fmla="*/ T20 w 66"/>
                <a:gd name="T22" fmla="+- 0 293 280"/>
                <a:gd name="T23" fmla="*/ 293 h 99"/>
                <a:gd name="T24" fmla="+- 0 2121 2055"/>
                <a:gd name="T25" fmla="*/ T24 w 66"/>
                <a:gd name="T26" fmla="+- 0 293 280"/>
                <a:gd name="T27" fmla="*/ 293 h 99"/>
                <a:gd name="T28" fmla="+- 0 2121 2055"/>
                <a:gd name="T29" fmla="*/ T28 w 66"/>
                <a:gd name="T30" fmla="+- 0 280 280"/>
                <a:gd name="T31" fmla="*/ 280 h 99"/>
                <a:gd name="T32" fmla="+- 0 2055 2055"/>
                <a:gd name="T33" fmla="*/ T32 w 66"/>
                <a:gd name="T34" fmla="+- 0 280 280"/>
                <a:gd name="T35" fmla="*/ 280 h 99"/>
                <a:gd name="T36" fmla="+- 0 2055 2055"/>
                <a:gd name="T37" fmla="*/ T36 w 66"/>
                <a:gd name="T38" fmla="+- 0 378 280"/>
                <a:gd name="T39" fmla="*/ 378 h 99"/>
                <a:gd name="T40" fmla="+- 0 2121 2055"/>
                <a:gd name="T41" fmla="*/ T40 w 66"/>
                <a:gd name="T42" fmla="+- 0 378 280"/>
                <a:gd name="T43" fmla="*/ 378 h 99"/>
                <a:gd name="T44" fmla="+- 0 2121 2055"/>
                <a:gd name="T45" fmla="*/ T44 w 66"/>
                <a:gd name="T46" fmla="+- 0 365 280"/>
                <a:gd name="T47" fmla="*/ 365 h 99"/>
                <a:gd name="T48" fmla="+- 0 2070 2055"/>
                <a:gd name="T49" fmla="*/ T48 w 66"/>
                <a:gd name="T50" fmla="+- 0 365 280"/>
                <a:gd name="T51" fmla="*/ 365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66" h="99">
                  <a:moveTo>
                    <a:pt x="15" y="85"/>
                  </a:moveTo>
                  <a:lnTo>
                    <a:pt x="15" y="54"/>
                  </a:lnTo>
                  <a:lnTo>
                    <a:pt x="65" y="54"/>
                  </a:lnTo>
                  <a:lnTo>
                    <a:pt x="65" y="41"/>
                  </a:lnTo>
                  <a:lnTo>
                    <a:pt x="15" y="41"/>
                  </a:lnTo>
                  <a:lnTo>
                    <a:pt x="15" y="13"/>
                  </a:lnTo>
                  <a:lnTo>
                    <a:pt x="66" y="13"/>
                  </a:lnTo>
                  <a:lnTo>
                    <a:pt x="66" y="0"/>
                  </a:lnTo>
                  <a:lnTo>
                    <a:pt x="0" y="0"/>
                  </a:lnTo>
                  <a:lnTo>
                    <a:pt x="0" y="98"/>
                  </a:lnTo>
                  <a:lnTo>
                    <a:pt x="66" y="98"/>
                  </a:lnTo>
                  <a:lnTo>
                    <a:pt x="66" y="85"/>
                  </a:lnTo>
                  <a:lnTo>
                    <a:pt x="15" y="85"/>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3">
              <a:extLst>
                <a:ext uri="{FF2B5EF4-FFF2-40B4-BE49-F238E27FC236}">
                  <a16:creationId xmlns:a16="http://schemas.microsoft.com/office/drawing/2014/main" id="{14D50E1D-DBD3-4CFC-8F8F-FF745A6526E6}"/>
                </a:ext>
              </a:extLst>
            </p:cNvPr>
            <p:cNvSpPr>
              <a:spLocks/>
            </p:cNvSpPr>
            <p:nvPr/>
          </p:nvSpPr>
          <p:spPr bwMode="auto">
            <a:xfrm>
              <a:off x="2143" y="280"/>
              <a:ext cx="73" cy="99"/>
            </a:xfrm>
            <a:custGeom>
              <a:avLst/>
              <a:gdLst>
                <a:gd name="T0" fmla="+- 0 2216 2143"/>
                <a:gd name="T1" fmla="*/ T0 w 73"/>
                <a:gd name="T2" fmla="+- 0 310 280"/>
                <a:gd name="T3" fmla="*/ 310 h 99"/>
                <a:gd name="T4" fmla="+- 0 2216 2143"/>
                <a:gd name="T5" fmla="*/ T4 w 73"/>
                <a:gd name="T6" fmla="+- 0 305 280"/>
                <a:gd name="T7" fmla="*/ 305 h 99"/>
                <a:gd name="T8" fmla="+- 0 2206 2143"/>
                <a:gd name="T9" fmla="*/ T8 w 73"/>
                <a:gd name="T10" fmla="+- 0 287 280"/>
                <a:gd name="T11" fmla="*/ 287 h 99"/>
                <a:gd name="T12" fmla="+- 0 2184 2143"/>
                <a:gd name="T13" fmla="*/ T12 w 73"/>
                <a:gd name="T14" fmla="+- 0 280 280"/>
                <a:gd name="T15" fmla="*/ 280 h 99"/>
                <a:gd name="T16" fmla="+- 0 2157 2143"/>
                <a:gd name="T17" fmla="*/ T16 w 73"/>
                <a:gd name="T18" fmla="+- 0 293 280"/>
                <a:gd name="T19" fmla="*/ 293 h 99"/>
                <a:gd name="T20" fmla="+- 0 2193 2143"/>
                <a:gd name="T21" fmla="*/ T20 w 73"/>
                <a:gd name="T22" fmla="+- 0 293 280"/>
                <a:gd name="T23" fmla="*/ 293 h 99"/>
                <a:gd name="T24" fmla="+- 0 2201 2143"/>
                <a:gd name="T25" fmla="*/ T24 w 73"/>
                <a:gd name="T26" fmla="+- 0 300 280"/>
                <a:gd name="T27" fmla="*/ 300 h 99"/>
                <a:gd name="T28" fmla="+- 0 2201 2143"/>
                <a:gd name="T29" fmla="*/ T28 w 73"/>
                <a:gd name="T30" fmla="+- 0 310 280"/>
                <a:gd name="T31" fmla="*/ 310 h 99"/>
                <a:gd name="T32" fmla="+- 0 2204 2143"/>
                <a:gd name="T33" fmla="*/ T32 w 73"/>
                <a:gd name="T34" fmla="+- 0 337 280"/>
                <a:gd name="T35" fmla="*/ 337 h 99"/>
                <a:gd name="T36" fmla="+- 0 2216 2143"/>
                <a:gd name="T37" fmla="*/ T36 w 73"/>
                <a:gd name="T38" fmla="+- 0 328 280"/>
                <a:gd name="T39" fmla="*/ 328 h 99"/>
                <a:gd name="T40" fmla="+- 0 2216 2143"/>
                <a:gd name="T41" fmla="*/ T40 w 73"/>
                <a:gd name="T42" fmla="+- 0 310 280"/>
                <a:gd name="T43" fmla="*/ 310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73" h="99">
                  <a:moveTo>
                    <a:pt x="73" y="30"/>
                  </a:moveTo>
                  <a:lnTo>
                    <a:pt x="73" y="25"/>
                  </a:lnTo>
                  <a:lnTo>
                    <a:pt x="63" y="7"/>
                  </a:lnTo>
                  <a:lnTo>
                    <a:pt x="41" y="0"/>
                  </a:lnTo>
                  <a:lnTo>
                    <a:pt x="14" y="13"/>
                  </a:lnTo>
                  <a:lnTo>
                    <a:pt x="50" y="13"/>
                  </a:lnTo>
                  <a:lnTo>
                    <a:pt x="58" y="20"/>
                  </a:lnTo>
                  <a:lnTo>
                    <a:pt x="58" y="30"/>
                  </a:lnTo>
                  <a:lnTo>
                    <a:pt x="61" y="57"/>
                  </a:lnTo>
                  <a:lnTo>
                    <a:pt x="73" y="48"/>
                  </a:lnTo>
                  <a:lnTo>
                    <a:pt x="73" y="30"/>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4">
              <a:extLst>
                <a:ext uri="{FF2B5EF4-FFF2-40B4-BE49-F238E27FC236}">
                  <a16:creationId xmlns:a16="http://schemas.microsoft.com/office/drawing/2014/main" id="{30CED343-DF7F-4838-831D-B2A10FBF3FCC}"/>
                </a:ext>
              </a:extLst>
            </p:cNvPr>
            <p:cNvSpPr>
              <a:spLocks/>
            </p:cNvSpPr>
            <p:nvPr/>
          </p:nvSpPr>
          <p:spPr bwMode="auto">
            <a:xfrm>
              <a:off x="2143" y="280"/>
              <a:ext cx="73" cy="99"/>
            </a:xfrm>
            <a:custGeom>
              <a:avLst/>
              <a:gdLst>
                <a:gd name="T0" fmla="+- 0 2217 2143"/>
                <a:gd name="T1" fmla="*/ T0 w 73"/>
                <a:gd name="T2" fmla="+- 0 378 280"/>
                <a:gd name="T3" fmla="*/ 378 h 99"/>
                <a:gd name="T4" fmla="+- 0 2191 2143"/>
                <a:gd name="T5" fmla="*/ T4 w 73"/>
                <a:gd name="T6" fmla="+- 0 339 280"/>
                <a:gd name="T7" fmla="*/ 339 h 99"/>
                <a:gd name="T8" fmla="+- 0 2204 2143"/>
                <a:gd name="T9" fmla="*/ T8 w 73"/>
                <a:gd name="T10" fmla="+- 0 337 280"/>
                <a:gd name="T11" fmla="*/ 337 h 99"/>
                <a:gd name="T12" fmla="+- 0 2201 2143"/>
                <a:gd name="T13" fmla="*/ T12 w 73"/>
                <a:gd name="T14" fmla="+- 0 310 280"/>
                <a:gd name="T15" fmla="*/ 310 h 99"/>
                <a:gd name="T16" fmla="+- 0 2201 2143"/>
                <a:gd name="T17" fmla="*/ T16 w 73"/>
                <a:gd name="T18" fmla="+- 0 320 280"/>
                <a:gd name="T19" fmla="*/ 320 h 99"/>
                <a:gd name="T20" fmla="+- 0 2193 2143"/>
                <a:gd name="T21" fmla="*/ T20 w 73"/>
                <a:gd name="T22" fmla="+- 0 327 280"/>
                <a:gd name="T23" fmla="*/ 327 h 99"/>
                <a:gd name="T24" fmla="+- 0 2157 2143"/>
                <a:gd name="T25" fmla="*/ T24 w 73"/>
                <a:gd name="T26" fmla="+- 0 327 280"/>
                <a:gd name="T27" fmla="*/ 327 h 99"/>
                <a:gd name="T28" fmla="+- 0 2157 2143"/>
                <a:gd name="T29" fmla="*/ T28 w 73"/>
                <a:gd name="T30" fmla="+- 0 293 280"/>
                <a:gd name="T31" fmla="*/ 293 h 99"/>
                <a:gd name="T32" fmla="+- 0 2184 2143"/>
                <a:gd name="T33" fmla="*/ T32 w 73"/>
                <a:gd name="T34" fmla="+- 0 280 280"/>
                <a:gd name="T35" fmla="*/ 280 h 99"/>
                <a:gd name="T36" fmla="+- 0 2143 2143"/>
                <a:gd name="T37" fmla="*/ T36 w 73"/>
                <a:gd name="T38" fmla="+- 0 280 280"/>
                <a:gd name="T39" fmla="*/ 280 h 99"/>
                <a:gd name="T40" fmla="+- 0 2143 2143"/>
                <a:gd name="T41" fmla="*/ T40 w 73"/>
                <a:gd name="T42" fmla="+- 0 378 280"/>
                <a:gd name="T43" fmla="*/ 378 h 99"/>
                <a:gd name="T44" fmla="+- 0 2157 2143"/>
                <a:gd name="T45" fmla="*/ T44 w 73"/>
                <a:gd name="T46" fmla="+- 0 378 280"/>
                <a:gd name="T47" fmla="*/ 378 h 99"/>
                <a:gd name="T48" fmla="+- 0 2157 2143"/>
                <a:gd name="T49" fmla="*/ T48 w 73"/>
                <a:gd name="T50" fmla="+- 0 340 280"/>
                <a:gd name="T51" fmla="*/ 340 h 99"/>
                <a:gd name="T52" fmla="+- 0 2176 2143"/>
                <a:gd name="T53" fmla="*/ T52 w 73"/>
                <a:gd name="T54" fmla="+- 0 340 280"/>
                <a:gd name="T55" fmla="*/ 340 h 99"/>
                <a:gd name="T56" fmla="+- 0 2200 2143"/>
                <a:gd name="T57" fmla="*/ T56 w 73"/>
                <a:gd name="T58" fmla="+- 0 378 280"/>
                <a:gd name="T59" fmla="*/ 378 h 99"/>
                <a:gd name="T60" fmla="+- 0 2217 2143"/>
                <a:gd name="T61" fmla="*/ T60 w 73"/>
                <a:gd name="T62" fmla="+- 0 378 280"/>
                <a:gd name="T63" fmla="*/ 378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73" h="99">
                  <a:moveTo>
                    <a:pt x="74" y="98"/>
                  </a:moveTo>
                  <a:lnTo>
                    <a:pt x="48" y="59"/>
                  </a:lnTo>
                  <a:lnTo>
                    <a:pt x="61" y="57"/>
                  </a:lnTo>
                  <a:lnTo>
                    <a:pt x="58" y="30"/>
                  </a:lnTo>
                  <a:lnTo>
                    <a:pt x="58" y="40"/>
                  </a:lnTo>
                  <a:lnTo>
                    <a:pt x="50" y="47"/>
                  </a:lnTo>
                  <a:lnTo>
                    <a:pt x="14" y="47"/>
                  </a:lnTo>
                  <a:lnTo>
                    <a:pt x="14" y="13"/>
                  </a:lnTo>
                  <a:lnTo>
                    <a:pt x="41" y="0"/>
                  </a:lnTo>
                  <a:lnTo>
                    <a:pt x="0" y="0"/>
                  </a:lnTo>
                  <a:lnTo>
                    <a:pt x="0" y="98"/>
                  </a:lnTo>
                  <a:lnTo>
                    <a:pt x="14" y="98"/>
                  </a:lnTo>
                  <a:lnTo>
                    <a:pt x="14" y="60"/>
                  </a:lnTo>
                  <a:lnTo>
                    <a:pt x="33" y="60"/>
                  </a:lnTo>
                  <a:lnTo>
                    <a:pt x="57" y="98"/>
                  </a:lnTo>
                  <a:lnTo>
                    <a:pt x="74" y="98"/>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45">
              <a:extLst>
                <a:ext uri="{FF2B5EF4-FFF2-40B4-BE49-F238E27FC236}">
                  <a16:creationId xmlns:a16="http://schemas.microsoft.com/office/drawing/2014/main" id="{68492415-A336-49D9-AEB0-7E042D6331CC}"/>
                </a:ext>
              </a:extLst>
            </p:cNvPr>
            <p:cNvSpPr>
              <a:spLocks/>
            </p:cNvSpPr>
            <p:nvPr/>
          </p:nvSpPr>
          <p:spPr bwMode="auto">
            <a:xfrm>
              <a:off x="2233" y="278"/>
              <a:ext cx="91" cy="102"/>
            </a:xfrm>
            <a:custGeom>
              <a:avLst/>
              <a:gdLst>
                <a:gd name="T0" fmla="+- 0 2309 2233"/>
                <a:gd name="T1" fmla="*/ T0 w 91"/>
                <a:gd name="T2" fmla="+- 0 339 278"/>
                <a:gd name="T3" fmla="*/ 339 h 102"/>
                <a:gd name="T4" fmla="+- 0 2309 2233"/>
                <a:gd name="T5" fmla="*/ T4 w 91"/>
                <a:gd name="T6" fmla="+- 0 357 278"/>
                <a:gd name="T7" fmla="*/ 357 h 102"/>
                <a:gd name="T8" fmla="+- 0 2305 2233"/>
                <a:gd name="T9" fmla="*/ T8 w 91"/>
                <a:gd name="T10" fmla="+- 0 362 278"/>
                <a:gd name="T11" fmla="*/ 362 h 102"/>
                <a:gd name="T12" fmla="+- 0 2295 2233"/>
                <a:gd name="T13" fmla="*/ T12 w 91"/>
                <a:gd name="T14" fmla="+- 0 367 278"/>
                <a:gd name="T15" fmla="*/ 367 h 102"/>
                <a:gd name="T16" fmla="+- 0 2284 2233"/>
                <a:gd name="T17" fmla="*/ T16 w 91"/>
                <a:gd name="T18" fmla="+- 0 367 278"/>
                <a:gd name="T19" fmla="*/ 367 h 102"/>
                <a:gd name="T20" fmla="+- 0 2271 2233"/>
                <a:gd name="T21" fmla="*/ T20 w 91"/>
                <a:gd name="T22" fmla="+- 0 364 278"/>
                <a:gd name="T23" fmla="*/ 364 h 102"/>
                <a:gd name="T24" fmla="+- 0 2254 2233"/>
                <a:gd name="T25" fmla="*/ T24 w 91"/>
                <a:gd name="T26" fmla="+- 0 351 278"/>
                <a:gd name="T27" fmla="*/ 351 h 102"/>
                <a:gd name="T28" fmla="+- 0 2248 2233"/>
                <a:gd name="T29" fmla="*/ T28 w 91"/>
                <a:gd name="T30" fmla="+- 0 329 278"/>
                <a:gd name="T31" fmla="*/ 329 h 102"/>
                <a:gd name="T32" fmla="+- 0 2251 2233"/>
                <a:gd name="T33" fmla="*/ T32 w 91"/>
                <a:gd name="T34" fmla="+- 0 315 278"/>
                <a:gd name="T35" fmla="*/ 315 h 102"/>
                <a:gd name="T36" fmla="+- 0 2263 2233"/>
                <a:gd name="T37" fmla="*/ T36 w 91"/>
                <a:gd name="T38" fmla="+- 0 297 278"/>
                <a:gd name="T39" fmla="*/ 297 h 102"/>
                <a:gd name="T40" fmla="+- 0 2284 2233"/>
                <a:gd name="T41" fmla="*/ T40 w 91"/>
                <a:gd name="T42" fmla="+- 0 291 278"/>
                <a:gd name="T43" fmla="*/ 291 h 102"/>
                <a:gd name="T44" fmla="+- 0 2296 2233"/>
                <a:gd name="T45" fmla="*/ T44 w 91"/>
                <a:gd name="T46" fmla="+- 0 291 278"/>
                <a:gd name="T47" fmla="*/ 291 h 102"/>
                <a:gd name="T48" fmla="+- 0 2306 2233"/>
                <a:gd name="T49" fmla="*/ T48 w 91"/>
                <a:gd name="T50" fmla="+- 0 297 278"/>
                <a:gd name="T51" fmla="*/ 297 h 102"/>
                <a:gd name="T52" fmla="+- 0 2311 2233"/>
                <a:gd name="T53" fmla="*/ T52 w 91"/>
                <a:gd name="T54" fmla="+- 0 304 278"/>
                <a:gd name="T55" fmla="*/ 304 h 102"/>
                <a:gd name="T56" fmla="+- 0 2323 2233"/>
                <a:gd name="T57" fmla="*/ T56 w 91"/>
                <a:gd name="T58" fmla="+- 0 297 278"/>
                <a:gd name="T59" fmla="*/ 297 h 102"/>
                <a:gd name="T60" fmla="+- 0 2321 2233"/>
                <a:gd name="T61" fmla="*/ T60 w 91"/>
                <a:gd name="T62" fmla="+- 0 295 278"/>
                <a:gd name="T63" fmla="*/ 295 h 102"/>
                <a:gd name="T64" fmla="+- 0 2306 2233"/>
                <a:gd name="T65" fmla="*/ T64 w 91"/>
                <a:gd name="T66" fmla="+- 0 283 278"/>
                <a:gd name="T67" fmla="*/ 283 h 102"/>
                <a:gd name="T68" fmla="+- 0 2284 2233"/>
                <a:gd name="T69" fmla="*/ T68 w 91"/>
                <a:gd name="T70" fmla="+- 0 278 278"/>
                <a:gd name="T71" fmla="*/ 278 h 102"/>
                <a:gd name="T72" fmla="+- 0 2270 2233"/>
                <a:gd name="T73" fmla="*/ T72 w 91"/>
                <a:gd name="T74" fmla="+- 0 280 278"/>
                <a:gd name="T75" fmla="*/ 280 h 102"/>
                <a:gd name="T76" fmla="+- 0 2251 2233"/>
                <a:gd name="T77" fmla="*/ T76 w 91"/>
                <a:gd name="T78" fmla="+- 0 289 278"/>
                <a:gd name="T79" fmla="*/ 289 h 102"/>
                <a:gd name="T80" fmla="+- 0 2238 2233"/>
                <a:gd name="T81" fmla="*/ T80 w 91"/>
                <a:gd name="T82" fmla="+- 0 306 278"/>
                <a:gd name="T83" fmla="*/ 306 h 102"/>
                <a:gd name="T84" fmla="+- 0 2233 2233"/>
                <a:gd name="T85" fmla="*/ T84 w 91"/>
                <a:gd name="T86" fmla="+- 0 329 278"/>
                <a:gd name="T87" fmla="*/ 329 h 102"/>
                <a:gd name="T88" fmla="+- 0 2235 2233"/>
                <a:gd name="T89" fmla="*/ T88 w 91"/>
                <a:gd name="T90" fmla="+- 0 344 278"/>
                <a:gd name="T91" fmla="*/ 344 h 102"/>
                <a:gd name="T92" fmla="+- 0 2245 2233"/>
                <a:gd name="T93" fmla="*/ T92 w 91"/>
                <a:gd name="T94" fmla="+- 0 363 278"/>
                <a:gd name="T95" fmla="*/ 363 h 102"/>
                <a:gd name="T96" fmla="+- 0 2262 2233"/>
                <a:gd name="T97" fmla="*/ T96 w 91"/>
                <a:gd name="T98" fmla="+- 0 376 278"/>
                <a:gd name="T99" fmla="*/ 376 h 102"/>
                <a:gd name="T100" fmla="+- 0 2284 2233"/>
                <a:gd name="T101" fmla="*/ T100 w 91"/>
                <a:gd name="T102" fmla="+- 0 380 278"/>
                <a:gd name="T103" fmla="*/ 380 h 102"/>
                <a:gd name="T104" fmla="+- 0 2288 2233"/>
                <a:gd name="T105" fmla="*/ T104 w 91"/>
                <a:gd name="T106" fmla="+- 0 380 278"/>
                <a:gd name="T107" fmla="*/ 380 h 102"/>
                <a:gd name="T108" fmla="+- 0 2309 2233"/>
                <a:gd name="T109" fmla="*/ T108 w 91"/>
                <a:gd name="T110" fmla="+- 0 375 278"/>
                <a:gd name="T111" fmla="*/ 375 h 102"/>
                <a:gd name="T112" fmla="+- 0 2324 2233"/>
                <a:gd name="T113" fmla="*/ T112 w 91"/>
                <a:gd name="T114" fmla="+- 0 363 278"/>
                <a:gd name="T115" fmla="*/ 363 h 102"/>
                <a:gd name="T116" fmla="+- 0 2324 2233"/>
                <a:gd name="T117" fmla="*/ T116 w 91"/>
                <a:gd name="T118" fmla="+- 0 326 278"/>
                <a:gd name="T119" fmla="*/ 326 h 102"/>
                <a:gd name="T120" fmla="+- 0 2278 2233"/>
                <a:gd name="T121" fmla="*/ T120 w 91"/>
                <a:gd name="T122" fmla="+- 0 326 278"/>
                <a:gd name="T123" fmla="*/ 326 h 102"/>
                <a:gd name="T124" fmla="+- 0 2278 2233"/>
                <a:gd name="T125" fmla="*/ T124 w 91"/>
                <a:gd name="T126" fmla="+- 0 339 278"/>
                <a:gd name="T127" fmla="*/ 339 h 102"/>
                <a:gd name="T128" fmla="+- 0 2309 2233"/>
                <a:gd name="T129" fmla="*/ T128 w 91"/>
                <a:gd name="T130" fmla="+- 0 339 278"/>
                <a:gd name="T131" fmla="*/ 339 h 1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91" h="102">
                  <a:moveTo>
                    <a:pt x="76" y="61"/>
                  </a:moveTo>
                  <a:lnTo>
                    <a:pt x="76" y="79"/>
                  </a:lnTo>
                  <a:lnTo>
                    <a:pt x="72" y="84"/>
                  </a:lnTo>
                  <a:lnTo>
                    <a:pt x="62" y="89"/>
                  </a:lnTo>
                  <a:lnTo>
                    <a:pt x="51" y="89"/>
                  </a:lnTo>
                  <a:lnTo>
                    <a:pt x="38" y="86"/>
                  </a:lnTo>
                  <a:lnTo>
                    <a:pt x="21" y="73"/>
                  </a:lnTo>
                  <a:lnTo>
                    <a:pt x="15" y="51"/>
                  </a:lnTo>
                  <a:lnTo>
                    <a:pt x="18" y="37"/>
                  </a:lnTo>
                  <a:lnTo>
                    <a:pt x="30" y="19"/>
                  </a:lnTo>
                  <a:lnTo>
                    <a:pt x="51" y="13"/>
                  </a:lnTo>
                  <a:lnTo>
                    <a:pt x="63" y="13"/>
                  </a:lnTo>
                  <a:lnTo>
                    <a:pt x="73" y="19"/>
                  </a:lnTo>
                  <a:lnTo>
                    <a:pt x="78" y="26"/>
                  </a:lnTo>
                  <a:lnTo>
                    <a:pt x="90" y="19"/>
                  </a:lnTo>
                  <a:lnTo>
                    <a:pt x="88" y="17"/>
                  </a:lnTo>
                  <a:lnTo>
                    <a:pt x="73" y="5"/>
                  </a:lnTo>
                  <a:lnTo>
                    <a:pt x="51" y="0"/>
                  </a:lnTo>
                  <a:lnTo>
                    <a:pt x="37" y="2"/>
                  </a:lnTo>
                  <a:lnTo>
                    <a:pt x="18" y="11"/>
                  </a:lnTo>
                  <a:lnTo>
                    <a:pt x="5" y="28"/>
                  </a:lnTo>
                  <a:lnTo>
                    <a:pt x="0" y="51"/>
                  </a:lnTo>
                  <a:lnTo>
                    <a:pt x="2" y="66"/>
                  </a:lnTo>
                  <a:lnTo>
                    <a:pt x="12" y="85"/>
                  </a:lnTo>
                  <a:lnTo>
                    <a:pt x="29" y="98"/>
                  </a:lnTo>
                  <a:lnTo>
                    <a:pt x="51" y="102"/>
                  </a:lnTo>
                  <a:lnTo>
                    <a:pt x="55" y="102"/>
                  </a:lnTo>
                  <a:lnTo>
                    <a:pt x="76" y="97"/>
                  </a:lnTo>
                  <a:lnTo>
                    <a:pt x="91" y="85"/>
                  </a:lnTo>
                  <a:lnTo>
                    <a:pt x="91" y="48"/>
                  </a:lnTo>
                  <a:lnTo>
                    <a:pt x="45" y="48"/>
                  </a:lnTo>
                  <a:lnTo>
                    <a:pt x="45" y="61"/>
                  </a:lnTo>
                  <a:lnTo>
                    <a:pt x="76" y="61"/>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46">
              <a:extLst>
                <a:ext uri="{FF2B5EF4-FFF2-40B4-BE49-F238E27FC236}">
                  <a16:creationId xmlns:a16="http://schemas.microsoft.com/office/drawing/2014/main" id="{E5FA3D20-9627-4B05-B4A9-71F7D64C0513}"/>
                </a:ext>
              </a:extLst>
            </p:cNvPr>
            <p:cNvSpPr>
              <a:spLocks/>
            </p:cNvSpPr>
            <p:nvPr/>
          </p:nvSpPr>
          <p:spPr bwMode="auto">
            <a:xfrm>
              <a:off x="2334" y="280"/>
              <a:ext cx="92" cy="99"/>
            </a:xfrm>
            <a:custGeom>
              <a:avLst/>
              <a:gdLst>
                <a:gd name="T0" fmla="+- 0 2373 2334"/>
                <a:gd name="T1" fmla="*/ T0 w 92"/>
                <a:gd name="T2" fmla="+- 0 337 280"/>
                <a:gd name="T3" fmla="*/ 337 h 99"/>
                <a:gd name="T4" fmla="+- 0 2373 2334"/>
                <a:gd name="T5" fmla="*/ T4 w 92"/>
                <a:gd name="T6" fmla="+- 0 378 280"/>
                <a:gd name="T7" fmla="*/ 378 h 99"/>
                <a:gd name="T8" fmla="+- 0 2388 2334"/>
                <a:gd name="T9" fmla="*/ T8 w 92"/>
                <a:gd name="T10" fmla="+- 0 378 280"/>
                <a:gd name="T11" fmla="*/ 378 h 99"/>
                <a:gd name="T12" fmla="+- 0 2388 2334"/>
                <a:gd name="T13" fmla="*/ T12 w 92"/>
                <a:gd name="T14" fmla="+- 0 337 280"/>
                <a:gd name="T15" fmla="*/ 337 h 99"/>
                <a:gd name="T16" fmla="+- 0 2426 2334"/>
                <a:gd name="T17" fmla="*/ T16 w 92"/>
                <a:gd name="T18" fmla="+- 0 280 280"/>
                <a:gd name="T19" fmla="*/ 280 h 99"/>
                <a:gd name="T20" fmla="+- 0 2409 2334"/>
                <a:gd name="T21" fmla="*/ T20 w 92"/>
                <a:gd name="T22" fmla="+- 0 280 280"/>
                <a:gd name="T23" fmla="*/ 280 h 99"/>
                <a:gd name="T24" fmla="+- 0 2380 2334"/>
                <a:gd name="T25" fmla="*/ T24 w 92"/>
                <a:gd name="T26" fmla="+- 0 324 280"/>
                <a:gd name="T27" fmla="*/ 324 h 99"/>
                <a:gd name="T28" fmla="+- 0 2351 2334"/>
                <a:gd name="T29" fmla="*/ T28 w 92"/>
                <a:gd name="T30" fmla="+- 0 280 280"/>
                <a:gd name="T31" fmla="*/ 280 h 99"/>
                <a:gd name="T32" fmla="+- 0 2334 2334"/>
                <a:gd name="T33" fmla="*/ T32 w 92"/>
                <a:gd name="T34" fmla="+- 0 280 280"/>
                <a:gd name="T35" fmla="*/ 280 h 99"/>
                <a:gd name="T36" fmla="+- 0 2373 2334"/>
                <a:gd name="T37" fmla="*/ T36 w 92"/>
                <a:gd name="T38" fmla="+- 0 337 280"/>
                <a:gd name="T39" fmla="*/ 337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92" h="99">
                  <a:moveTo>
                    <a:pt x="39" y="57"/>
                  </a:moveTo>
                  <a:lnTo>
                    <a:pt x="39" y="98"/>
                  </a:lnTo>
                  <a:lnTo>
                    <a:pt x="54" y="98"/>
                  </a:lnTo>
                  <a:lnTo>
                    <a:pt x="54" y="57"/>
                  </a:lnTo>
                  <a:lnTo>
                    <a:pt x="92" y="0"/>
                  </a:lnTo>
                  <a:lnTo>
                    <a:pt x="75" y="0"/>
                  </a:lnTo>
                  <a:lnTo>
                    <a:pt x="46" y="44"/>
                  </a:lnTo>
                  <a:lnTo>
                    <a:pt x="17" y="0"/>
                  </a:lnTo>
                  <a:lnTo>
                    <a:pt x="0" y="0"/>
                  </a:lnTo>
                  <a:lnTo>
                    <a:pt x="39" y="57"/>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47">
              <a:extLst>
                <a:ext uri="{FF2B5EF4-FFF2-40B4-BE49-F238E27FC236}">
                  <a16:creationId xmlns:a16="http://schemas.microsoft.com/office/drawing/2014/main" id="{BFE123F7-9E7E-462D-B203-20AC69DB2A77}"/>
                </a:ext>
              </a:extLst>
            </p:cNvPr>
            <p:cNvSpPr>
              <a:spLocks/>
            </p:cNvSpPr>
            <p:nvPr/>
          </p:nvSpPr>
          <p:spPr bwMode="auto">
            <a:xfrm>
              <a:off x="1865" y="457"/>
              <a:ext cx="0" cy="99"/>
            </a:xfrm>
            <a:custGeom>
              <a:avLst/>
              <a:gdLst>
                <a:gd name="T0" fmla="+- 0 457 457"/>
                <a:gd name="T1" fmla="*/ 457 h 99"/>
                <a:gd name="T2" fmla="+- 0 555 457"/>
                <a:gd name="T3" fmla="*/ 555 h 99"/>
              </a:gdLst>
              <a:ahLst/>
              <a:cxnLst>
                <a:cxn ang="0">
                  <a:pos x="0" y="T1"/>
                </a:cxn>
                <a:cxn ang="0">
                  <a:pos x="0" y="T3"/>
                </a:cxn>
              </a:cxnLst>
              <a:rect l="0" t="0" r="r" b="b"/>
              <a:pathLst>
                <a:path h="99">
                  <a:moveTo>
                    <a:pt x="0" y="0"/>
                  </a:moveTo>
                  <a:lnTo>
                    <a:pt x="0" y="98"/>
                  </a:lnTo>
                </a:path>
              </a:pathLst>
            </a:custGeom>
            <a:noFill/>
            <a:ln w="10681">
              <a:solidFill>
                <a:srgbClr val="2F456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48">
              <a:extLst>
                <a:ext uri="{FF2B5EF4-FFF2-40B4-BE49-F238E27FC236}">
                  <a16:creationId xmlns:a16="http://schemas.microsoft.com/office/drawing/2014/main" id="{672F0C68-BC7B-4A85-94D4-3C30C30C9DAC}"/>
                </a:ext>
              </a:extLst>
            </p:cNvPr>
            <p:cNvSpPr>
              <a:spLocks/>
            </p:cNvSpPr>
            <p:nvPr/>
          </p:nvSpPr>
          <p:spPr bwMode="auto">
            <a:xfrm>
              <a:off x="1898" y="457"/>
              <a:ext cx="84" cy="99"/>
            </a:xfrm>
            <a:custGeom>
              <a:avLst/>
              <a:gdLst>
                <a:gd name="T0" fmla="+- 0 1967 1898"/>
                <a:gd name="T1" fmla="*/ T0 w 84"/>
                <a:gd name="T2" fmla="+- 0 555 457"/>
                <a:gd name="T3" fmla="*/ 555 h 99"/>
                <a:gd name="T4" fmla="+- 0 1982 1898"/>
                <a:gd name="T5" fmla="*/ T4 w 84"/>
                <a:gd name="T6" fmla="+- 0 555 457"/>
                <a:gd name="T7" fmla="*/ 555 h 99"/>
                <a:gd name="T8" fmla="+- 0 1982 1898"/>
                <a:gd name="T9" fmla="*/ T8 w 84"/>
                <a:gd name="T10" fmla="+- 0 457 457"/>
                <a:gd name="T11" fmla="*/ 457 h 99"/>
                <a:gd name="T12" fmla="+- 0 1967 1898"/>
                <a:gd name="T13" fmla="*/ T12 w 84"/>
                <a:gd name="T14" fmla="+- 0 457 457"/>
                <a:gd name="T15" fmla="*/ 457 h 99"/>
                <a:gd name="T16" fmla="+- 0 1967 1898"/>
                <a:gd name="T17" fmla="*/ T16 w 84"/>
                <a:gd name="T18" fmla="+- 0 531 457"/>
                <a:gd name="T19" fmla="*/ 531 h 99"/>
                <a:gd name="T20" fmla="+- 0 1913 1898"/>
                <a:gd name="T21" fmla="*/ T20 w 84"/>
                <a:gd name="T22" fmla="+- 0 457 457"/>
                <a:gd name="T23" fmla="*/ 457 h 99"/>
                <a:gd name="T24" fmla="+- 0 1898 1898"/>
                <a:gd name="T25" fmla="*/ T24 w 84"/>
                <a:gd name="T26" fmla="+- 0 457 457"/>
                <a:gd name="T27" fmla="*/ 457 h 99"/>
                <a:gd name="T28" fmla="+- 0 1898 1898"/>
                <a:gd name="T29" fmla="*/ T28 w 84"/>
                <a:gd name="T30" fmla="+- 0 555 457"/>
                <a:gd name="T31" fmla="*/ 555 h 99"/>
                <a:gd name="T32" fmla="+- 0 1913 1898"/>
                <a:gd name="T33" fmla="*/ T32 w 84"/>
                <a:gd name="T34" fmla="+- 0 555 457"/>
                <a:gd name="T35" fmla="*/ 555 h 99"/>
                <a:gd name="T36" fmla="+- 0 1913 1898"/>
                <a:gd name="T37" fmla="*/ T36 w 84"/>
                <a:gd name="T38" fmla="+- 0 480 457"/>
                <a:gd name="T39" fmla="*/ 480 h 99"/>
                <a:gd name="T40" fmla="+- 0 1967 1898"/>
                <a:gd name="T41" fmla="*/ T40 w 84"/>
                <a:gd name="T42" fmla="+- 0 555 457"/>
                <a:gd name="T43" fmla="*/ 555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4" h="99">
                  <a:moveTo>
                    <a:pt x="69" y="98"/>
                  </a:moveTo>
                  <a:lnTo>
                    <a:pt x="84" y="98"/>
                  </a:lnTo>
                  <a:lnTo>
                    <a:pt x="84" y="0"/>
                  </a:lnTo>
                  <a:lnTo>
                    <a:pt x="69" y="0"/>
                  </a:lnTo>
                  <a:lnTo>
                    <a:pt x="69" y="74"/>
                  </a:lnTo>
                  <a:lnTo>
                    <a:pt x="15" y="0"/>
                  </a:lnTo>
                  <a:lnTo>
                    <a:pt x="0" y="0"/>
                  </a:lnTo>
                  <a:lnTo>
                    <a:pt x="0" y="98"/>
                  </a:lnTo>
                  <a:lnTo>
                    <a:pt x="15" y="98"/>
                  </a:lnTo>
                  <a:lnTo>
                    <a:pt x="15" y="23"/>
                  </a:lnTo>
                  <a:lnTo>
                    <a:pt x="69" y="98"/>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49">
              <a:extLst>
                <a:ext uri="{FF2B5EF4-FFF2-40B4-BE49-F238E27FC236}">
                  <a16:creationId xmlns:a16="http://schemas.microsoft.com/office/drawing/2014/main" id="{BDD2CD74-838C-41F9-BE2C-38976D52993E}"/>
                </a:ext>
              </a:extLst>
            </p:cNvPr>
            <p:cNvSpPr>
              <a:spLocks/>
            </p:cNvSpPr>
            <p:nvPr/>
          </p:nvSpPr>
          <p:spPr bwMode="auto">
            <a:xfrm>
              <a:off x="2001" y="455"/>
              <a:ext cx="76" cy="102"/>
            </a:xfrm>
            <a:custGeom>
              <a:avLst/>
              <a:gdLst>
                <a:gd name="T0" fmla="+- 0 2009 2001"/>
                <a:gd name="T1" fmla="*/ T0 w 76"/>
                <a:gd name="T2" fmla="+- 0 530 455"/>
                <a:gd name="T3" fmla="*/ 530 h 102"/>
                <a:gd name="T4" fmla="+- 0 2001 2001"/>
                <a:gd name="T5" fmla="*/ T4 w 76"/>
                <a:gd name="T6" fmla="+- 0 542 455"/>
                <a:gd name="T7" fmla="*/ 542 h 102"/>
                <a:gd name="T8" fmla="+- 0 2002 2001"/>
                <a:gd name="T9" fmla="*/ T8 w 76"/>
                <a:gd name="T10" fmla="+- 0 543 455"/>
                <a:gd name="T11" fmla="*/ 543 h 102"/>
                <a:gd name="T12" fmla="+- 0 2018 2001"/>
                <a:gd name="T13" fmla="*/ T12 w 76"/>
                <a:gd name="T14" fmla="+- 0 553 455"/>
                <a:gd name="T15" fmla="*/ 553 h 102"/>
                <a:gd name="T16" fmla="+- 0 2040 2001"/>
                <a:gd name="T17" fmla="*/ T16 w 76"/>
                <a:gd name="T18" fmla="+- 0 557 455"/>
                <a:gd name="T19" fmla="*/ 557 h 102"/>
                <a:gd name="T20" fmla="+- 0 2051 2001"/>
                <a:gd name="T21" fmla="*/ T20 w 76"/>
                <a:gd name="T22" fmla="+- 0 556 455"/>
                <a:gd name="T23" fmla="*/ 556 h 102"/>
                <a:gd name="T24" fmla="+- 0 2071 2001"/>
                <a:gd name="T25" fmla="*/ T24 w 76"/>
                <a:gd name="T26" fmla="+- 0 545 455"/>
                <a:gd name="T27" fmla="*/ 545 h 102"/>
                <a:gd name="T28" fmla="+- 0 2077 2001"/>
                <a:gd name="T29" fmla="*/ T28 w 76"/>
                <a:gd name="T30" fmla="+- 0 528 455"/>
                <a:gd name="T31" fmla="*/ 528 h 102"/>
                <a:gd name="T32" fmla="+- 0 2076 2001"/>
                <a:gd name="T33" fmla="*/ T32 w 76"/>
                <a:gd name="T34" fmla="+- 0 520 455"/>
                <a:gd name="T35" fmla="*/ 520 h 102"/>
                <a:gd name="T36" fmla="+- 0 2063 2001"/>
                <a:gd name="T37" fmla="*/ T36 w 76"/>
                <a:gd name="T38" fmla="+- 0 504 455"/>
                <a:gd name="T39" fmla="*/ 504 h 102"/>
                <a:gd name="T40" fmla="+- 0 2042 2001"/>
                <a:gd name="T41" fmla="*/ T40 w 76"/>
                <a:gd name="T42" fmla="+- 0 497 455"/>
                <a:gd name="T43" fmla="*/ 497 h 102"/>
                <a:gd name="T44" fmla="+- 0 2030 2001"/>
                <a:gd name="T45" fmla="*/ T44 w 76"/>
                <a:gd name="T46" fmla="+- 0 494 455"/>
                <a:gd name="T47" fmla="*/ 494 h 102"/>
                <a:gd name="T48" fmla="+- 0 2019 2001"/>
                <a:gd name="T49" fmla="*/ T48 w 76"/>
                <a:gd name="T50" fmla="+- 0 491 455"/>
                <a:gd name="T51" fmla="*/ 491 h 102"/>
                <a:gd name="T52" fmla="+- 0 2019 2001"/>
                <a:gd name="T53" fmla="*/ T52 w 76"/>
                <a:gd name="T54" fmla="+- 0 474 455"/>
                <a:gd name="T55" fmla="*/ 474 h 102"/>
                <a:gd name="T56" fmla="+- 0 2027 2001"/>
                <a:gd name="T57" fmla="*/ T56 w 76"/>
                <a:gd name="T58" fmla="+- 0 469 455"/>
                <a:gd name="T59" fmla="*/ 469 h 102"/>
                <a:gd name="T60" fmla="+- 0 2048 2001"/>
                <a:gd name="T61" fmla="*/ T60 w 76"/>
                <a:gd name="T62" fmla="+- 0 469 455"/>
                <a:gd name="T63" fmla="*/ 469 h 102"/>
                <a:gd name="T64" fmla="+- 0 2059 2001"/>
                <a:gd name="T65" fmla="*/ T64 w 76"/>
                <a:gd name="T66" fmla="+- 0 472 455"/>
                <a:gd name="T67" fmla="*/ 472 h 102"/>
                <a:gd name="T68" fmla="+- 0 2066 2001"/>
                <a:gd name="T69" fmla="*/ T68 w 76"/>
                <a:gd name="T70" fmla="+- 0 480 455"/>
                <a:gd name="T71" fmla="*/ 480 h 102"/>
                <a:gd name="T72" fmla="+- 0 2075 2001"/>
                <a:gd name="T73" fmla="*/ T72 w 76"/>
                <a:gd name="T74" fmla="+- 0 469 455"/>
                <a:gd name="T75" fmla="*/ 469 h 102"/>
                <a:gd name="T76" fmla="+- 0 2066 2001"/>
                <a:gd name="T77" fmla="*/ T76 w 76"/>
                <a:gd name="T78" fmla="+- 0 460 455"/>
                <a:gd name="T79" fmla="*/ 460 h 102"/>
                <a:gd name="T80" fmla="+- 0 2054 2001"/>
                <a:gd name="T81" fmla="*/ T80 w 76"/>
                <a:gd name="T82" fmla="+- 0 455 455"/>
                <a:gd name="T83" fmla="*/ 455 h 102"/>
                <a:gd name="T84" fmla="+- 0 2039 2001"/>
                <a:gd name="T85" fmla="*/ T84 w 76"/>
                <a:gd name="T86" fmla="+- 0 455 455"/>
                <a:gd name="T87" fmla="*/ 455 h 102"/>
                <a:gd name="T88" fmla="+- 0 2032 2001"/>
                <a:gd name="T89" fmla="*/ T88 w 76"/>
                <a:gd name="T90" fmla="+- 0 456 455"/>
                <a:gd name="T91" fmla="*/ 456 h 102"/>
                <a:gd name="T92" fmla="+- 0 2012 2001"/>
                <a:gd name="T93" fmla="*/ T92 w 76"/>
                <a:gd name="T94" fmla="+- 0 465 455"/>
                <a:gd name="T95" fmla="*/ 465 h 102"/>
                <a:gd name="T96" fmla="+- 0 2004 2001"/>
                <a:gd name="T97" fmla="*/ T96 w 76"/>
                <a:gd name="T98" fmla="+- 0 484 455"/>
                <a:gd name="T99" fmla="*/ 484 h 102"/>
                <a:gd name="T100" fmla="+- 0 2004 2001"/>
                <a:gd name="T101" fmla="*/ T100 w 76"/>
                <a:gd name="T102" fmla="+- 0 489 455"/>
                <a:gd name="T103" fmla="*/ 489 h 102"/>
                <a:gd name="T104" fmla="+- 0 2017 2001"/>
                <a:gd name="T105" fmla="*/ T104 w 76"/>
                <a:gd name="T106" fmla="+- 0 505 455"/>
                <a:gd name="T107" fmla="*/ 505 h 102"/>
                <a:gd name="T108" fmla="+- 0 2038 2001"/>
                <a:gd name="T109" fmla="*/ T108 w 76"/>
                <a:gd name="T110" fmla="+- 0 512 455"/>
                <a:gd name="T111" fmla="*/ 512 h 102"/>
                <a:gd name="T112" fmla="+- 0 2051 2001"/>
                <a:gd name="T113" fmla="*/ T112 w 76"/>
                <a:gd name="T114" fmla="+- 0 516 455"/>
                <a:gd name="T115" fmla="*/ 516 h 102"/>
                <a:gd name="T116" fmla="+- 0 2062 2001"/>
                <a:gd name="T117" fmla="*/ T116 w 76"/>
                <a:gd name="T118" fmla="+- 0 519 455"/>
                <a:gd name="T119" fmla="*/ 519 h 102"/>
                <a:gd name="T120" fmla="+- 0 2062 2001"/>
                <a:gd name="T121" fmla="*/ T120 w 76"/>
                <a:gd name="T122" fmla="+- 0 536 455"/>
                <a:gd name="T123" fmla="*/ 536 h 102"/>
                <a:gd name="T124" fmla="+- 0 2056 2001"/>
                <a:gd name="T125" fmla="*/ T124 w 76"/>
                <a:gd name="T126" fmla="+- 0 544 455"/>
                <a:gd name="T127" fmla="*/ 544 h 102"/>
                <a:gd name="T128" fmla="+- 0 2026 2001"/>
                <a:gd name="T129" fmla="*/ T128 w 76"/>
                <a:gd name="T130" fmla="+- 0 544 455"/>
                <a:gd name="T131" fmla="*/ 544 h 102"/>
                <a:gd name="T132" fmla="+- 0 2016 2001"/>
                <a:gd name="T133" fmla="*/ T132 w 76"/>
                <a:gd name="T134" fmla="+- 0 538 455"/>
                <a:gd name="T135" fmla="*/ 538 h 102"/>
                <a:gd name="T136" fmla="+- 0 2009 2001"/>
                <a:gd name="T137" fmla="*/ T136 w 76"/>
                <a:gd name="T138" fmla="+- 0 530 455"/>
                <a:gd name="T139" fmla="*/ 530 h 1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Lst>
              <a:rect l="0" t="0" r="r" b="b"/>
              <a:pathLst>
                <a:path w="76" h="102">
                  <a:moveTo>
                    <a:pt x="8" y="75"/>
                  </a:moveTo>
                  <a:lnTo>
                    <a:pt x="0" y="87"/>
                  </a:lnTo>
                  <a:lnTo>
                    <a:pt x="1" y="88"/>
                  </a:lnTo>
                  <a:lnTo>
                    <a:pt x="17" y="98"/>
                  </a:lnTo>
                  <a:lnTo>
                    <a:pt x="39" y="102"/>
                  </a:lnTo>
                  <a:lnTo>
                    <a:pt x="50" y="101"/>
                  </a:lnTo>
                  <a:lnTo>
                    <a:pt x="70" y="90"/>
                  </a:lnTo>
                  <a:lnTo>
                    <a:pt x="76" y="73"/>
                  </a:lnTo>
                  <a:lnTo>
                    <a:pt x="75" y="65"/>
                  </a:lnTo>
                  <a:lnTo>
                    <a:pt x="62" y="49"/>
                  </a:lnTo>
                  <a:lnTo>
                    <a:pt x="41" y="42"/>
                  </a:lnTo>
                  <a:lnTo>
                    <a:pt x="29" y="39"/>
                  </a:lnTo>
                  <a:lnTo>
                    <a:pt x="18" y="36"/>
                  </a:lnTo>
                  <a:lnTo>
                    <a:pt x="18" y="19"/>
                  </a:lnTo>
                  <a:lnTo>
                    <a:pt x="26" y="14"/>
                  </a:lnTo>
                  <a:lnTo>
                    <a:pt x="47" y="14"/>
                  </a:lnTo>
                  <a:lnTo>
                    <a:pt x="58" y="17"/>
                  </a:lnTo>
                  <a:lnTo>
                    <a:pt x="65" y="25"/>
                  </a:lnTo>
                  <a:lnTo>
                    <a:pt x="74" y="14"/>
                  </a:lnTo>
                  <a:lnTo>
                    <a:pt x="65" y="5"/>
                  </a:lnTo>
                  <a:lnTo>
                    <a:pt x="53" y="0"/>
                  </a:lnTo>
                  <a:lnTo>
                    <a:pt x="38" y="0"/>
                  </a:lnTo>
                  <a:lnTo>
                    <a:pt x="31" y="1"/>
                  </a:lnTo>
                  <a:lnTo>
                    <a:pt x="11" y="10"/>
                  </a:lnTo>
                  <a:lnTo>
                    <a:pt x="3" y="29"/>
                  </a:lnTo>
                  <a:lnTo>
                    <a:pt x="3" y="34"/>
                  </a:lnTo>
                  <a:lnTo>
                    <a:pt x="16" y="50"/>
                  </a:lnTo>
                  <a:lnTo>
                    <a:pt x="37" y="57"/>
                  </a:lnTo>
                  <a:lnTo>
                    <a:pt x="50" y="61"/>
                  </a:lnTo>
                  <a:lnTo>
                    <a:pt x="61" y="64"/>
                  </a:lnTo>
                  <a:lnTo>
                    <a:pt x="61" y="81"/>
                  </a:lnTo>
                  <a:lnTo>
                    <a:pt x="55" y="89"/>
                  </a:lnTo>
                  <a:lnTo>
                    <a:pt x="25" y="89"/>
                  </a:lnTo>
                  <a:lnTo>
                    <a:pt x="15" y="83"/>
                  </a:lnTo>
                  <a:lnTo>
                    <a:pt x="8" y="75"/>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0">
              <a:extLst>
                <a:ext uri="{FF2B5EF4-FFF2-40B4-BE49-F238E27FC236}">
                  <a16:creationId xmlns:a16="http://schemas.microsoft.com/office/drawing/2014/main" id="{1D897106-0FED-4D64-8778-A45086E9110A}"/>
                </a:ext>
              </a:extLst>
            </p:cNvPr>
            <p:cNvSpPr>
              <a:spLocks/>
            </p:cNvSpPr>
            <p:nvPr/>
          </p:nvSpPr>
          <p:spPr bwMode="auto">
            <a:xfrm>
              <a:off x="2089" y="457"/>
              <a:ext cx="76" cy="99"/>
            </a:xfrm>
            <a:custGeom>
              <a:avLst/>
              <a:gdLst>
                <a:gd name="T0" fmla="+- 0 2120 2089"/>
                <a:gd name="T1" fmla="*/ T0 w 76"/>
                <a:gd name="T2" fmla="+- 0 470 457"/>
                <a:gd name="T3" fmla="*/ 470 h 99"/>
                <a:gd name="T4" fmla="+- 0 2120 2089"/>
                <a:gd name="T5" fmla="*/ T4 w 76"/>
                <a:gd name="T6" fmla="+- 0 555 457"/>
                <a:gd name="T7" fmla="*/ 555 h 99"/>
                <a:gd name="T8" fmla="+- 0 2135 2089"/>
                <a:gd name="T9" fmla="*/ T8 w 76"/>
                <a:gd name="T10" fmla="+- 0 555 457"/>
                <a:gd name="T11" fmla="*/ 555 h 99"/>
                <a:gd name="T12" fmla="+- 0 2135 2089"/>
                <a:gd name="T13" fmla="*/ T12 w 76"/>
                <a:gd name="T14" fmla="+- 0 470 457"/>
                <a:gd name="T15" fmla="*/ 470 h 99"/>
                <a:gd name="T16" fmla="+- 0 2165 2089"/>
                <a:gd name="T17" fmla="*/ T16 w 76"/>
                <a:gd name="T18" fmla="+- 0 470 457"/>
                <a:gd name="T19" fmla="*/ 470 h 99"/>
                <a:gd name="T20" fmla="+- 0 2165 2089"/>
                <a:gd name="T21" fmla="*/ T20 w 76"/>
                <a:gd name="T22" fmla="+- 0 457 457"/>
                <a:gd name="T23" fmla="*/ 457 h 99"/>
                <a:gd name="T24" fmla="+- 0 2089 2089"/>
                <a:gd name="T25" fmla="*/ T24 w 76"/>
                <a:gd name="T26" fmla="+- 0 457 457"/>
                <a:gd name="T27" fmla="*/ 457 h 99"/>
                <a:gd name="T28" fmla="+- 0 2089 2089"/>
                <a:gd name="T29" fmla="*/ T28 w 76"/>
                <a:gd name="T30" fmla="+- 0 470 457"/>
                <a:gd name="T31" fmla="*/ 470 h 99"/>
                <a:gd name="T32" fmla="+- 0 2120 2089"/>
                <a:gd name="T33" fmla="*/ T32 w 76"/>
                <a:gd name="T34" fmla="+- 0 470 457"/>
                <a:gd name="T35" fmla="*/ 470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76" h="99">
                  <a:moveTo>
                    <a:pt x="31" y="13"/>
                  </a:moveTo>
                  <a:lnTo>
                    <a:pt x="31" y="98"/>
                  </a:lnTo>
                  <a:lnTo>
                    <a:pt x="46" y="98"/>
                  </a:lnTo>
                  <a:lnTo>
                    <a:pt x="46" y="13"/>
                  </a:lnTo>
                  <a:lnTo>
                    <a:pt x="76" y="13"/>
                  </a:lnTo>
                  <a:lnTo>
                    <a:pt x="76" y="0"/>
                  </a:lnTo>
                  <a:lnTo>
                    <a:pt x="0" y="0"/>
                  </a:lnTo>
                  <a:lnTo>
                    <a:pt x="0" y="13"/>
                  </a:lnTo>
                  <a:lnTo>
                    <a:pt x="31" y="13"/>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1">
              <a:extLst>
                <a:ext uri="{FF2B5EF4-FFF2-40B4-BE49-F238E27FC236}">
                  <a16:creationId xmlns:a16="http://schemas.microsoft.com/office/drawing/2014/main" id="{F7CFE169-099E-4AC9-812E-3673D31908F4}"/>
                </a:ext>
              </a:extLst>
            </p:cNvPr>
            <p:cNvSpPr>
              <a:spLocks/>
            </p:cNvSpPr>
            <p:nvPr/>
          </p:nvSpPr>
          <p:spPr bwMode="auto">
            <a:xfrm>
              <a:off x="2191" y="457"/>
              <a:ext cx="0" cy="99"/>
            </a:xfrm>
            <a:custGeom>
              <a:avLst/>
              <a:gdLst>
                <a:gd name="T0" fmla="+- 0 457 457"/>
                <a:gd name="T1" fmla="*/ 457 h 99"/>
                <a:gd name="T2" fmla="+- 0 555 457"/>
                <a:gd name="T3" fmla="*/ 555 h 99"/>
              </a:gdLst>
              <a:ahLst/>
              <a:cxnLst>
                <a:cxn ang="0">
                  <a:pos x="0" y="T1"/>
                </a:cxn>
                <a:cxn ang="0">
                  <a:pos x="0" y="T3"/>
                </a:cxn>
              </a:cxnLst>
              <a:rect l="0" t="0" r="r" b="b"/>
              <a:pathLst>
                <a:path h="99">
                  <a:moveTo>
                    <a:pt x="0" y="0"/>
                  </a:moveTo>
                  <a:lnTo>
                    <a:pt x="0" y="98"/>
                  </a:lnTo>
                </a:path>
              </a:pathLst>
            </a:custGeom>
            <a:noFill/>
            <a:ln w="10681">
              <a:solidFill>
                <a:srgbClr val="2F456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52">
              <a:extLst>
                <a:ext uri="{FF2B5EF4-FFF2-40B4-BE49-F238E27FC236}">
                  <a16:creationId xmlns:a16="http://schemas.microsoft.com/office/drawing/2014/main" id="{5DCBA8D0-36FC-43D5-9EFF-0491FDFB4A5F}"/>
                </a:ext>
              </a:extLst>
            </p:cNvPr>
            <p:cNvSpPr>
              <a:spLocks/>
            </p:cNvSpPr>
            <p:nvPr/>
          </p:nvSpPr>
          <p:spPr bwMode="auto">
            <a:xfrm>
              <a:off x="2217" y="457"/>
              <a:ext cx="76" cy="99"/>
            </a:xfrm>
            <a:custGeom>
              <a:avLst/>
              <a:gdLst>
                <a:gd name="T0" fmla="+- 0 2248 2217"/>
                <a:gd name="T1" fmla="*/ T0 w 76"/>
                <a:gd name="T2" fmla="+- 0 470 457"/>
                <a:gd name="T3" fmla="*/ 470 h 99"/>
                <a:gd name="T4" fmla="+- 0 2248 2217"/>
                <a:gd name="T5" fmla="*/ T4 w 76"/>
                <a:gd name="T6" fmla="+- 0 555 457"/>
                <a:gd name="T7" fmla="*/ 555 h 99"/>
                <a:gd name="T8" fmla="+- 0 2263 2217"/>
                <a:gd name="T9" fmla="*/ T8 w 76"/>
                <a:gd name="T10" fmla="+- 0 555 457"/>
                <a:gd name="T11" fmla="*/ 555 h 99"/>
                <a:gd name="T12" fmla="+- 0 2263 2217"/>
                <a:gd name="T13" fmla="*/ T12 w 76"/>
                <a:gd name="T14" fmla="+- 0 470 457"/>
                <a:gd name="T15" fmla="*/ 470 h 99"/>
                <a:gd name="T16" fmla="+- 0 2293 2217"/>
                <a:gd name="T17" fmla="*/ T16 w 76"/>
                <a:gd name="T18" fmla="+- 0 470 457"/>
                <a:gd name="T19" fmla="*/ 470 h 99"/>
                <a:gd name="T20" fmla="+- 0 2293 2217"/>
                <a:gd name="T21" fmla="*/ T20 w 76"/>
                <a:gd name="T22" fmla="+- 0 457 457"/>
                <a:gd name="T23" fmla="*/ 457 h 99"/>
                <a:gd name="T24" fmla="+- 0 2217 2217"/>
                <a:gd name="T25" fmla="*/ T24 w 76"/>
                <a:gd name="T26" fmla="+- 0 457 457"/>
                <a:gd name="T27" fmla="*/ 457 h 99"/>
                <a:gd name="T28" fmla="+- 0 2217 2217"/>
                <a:gd name="T29" fmla="*/ T28 w 76"/>
                <a:gd name="T30" fmla="+- 0 470 457"/>
                <a:gd name="T31" fmla="*/ 470 h 99"/>
                <a:gd name="T32" fmla="+- 0 2248 2217"/>
                <a:gd name="T33" fmla="*/ T32 w 76"/>
                <a:gd name="T34" fmla="+- 0 470 457"/>
                <a:gd name="T35" fmla="*/ 470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76" h="99">
                  <a:moveTo>
                    <a:pt x="31" y="13"/>
                  </a:moveTo>
                  <a:lnTo>
                    <a:pt x="31" y="98"/>
                  </a:lnTo>
                  <a:lnTo>
                    <a:pt x="46" y="98"/>
                  </a:lnTo>
                  <a:lnTo>
                    <a:pt x="46" y="13"/>
                  </a:lnTo>
                  <a:lnTo>
                    <a:pt x="76" y="13"/>
                  </a:lnTo>
                  <a:lnTo>
                    <a:pt x="76" y="0"/>
                  </a:lnTo>
                  <a:lnTo>
                    <a:pt x="0" y="0"/>
                  </a:lnTo>
                  <a:lnTo>
                    <a:pt x="0" y="13"/>
                  </a:lnTo>
                  <a:lnTo>
                    <a:pt x="31" y="13"/>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3">
              <a:extLst>
                <a:ext uri="{FF2B5EF4-FFF2-40B4-BE49-F238E27FC236}">
                  <a16:creationId xmlns:a16="http://schemas.microsoft.com/office/drawing/2014/main" id="{96310C14-713F-4448-9CEF-8CABF2B89E46}"/>
                </a:ext>
              </a:extLst>
            </p:cNvPr>
            <p:cNvSpPr>
              <a:spLocks/>
            </p:cNvSpPr>
            <p:nvPr/>
          </p:nvSpPr>
          <p:spPr bwMode="auto">
            <a:xfrm>
              <a:off x="2312" y="457"/>
              <a:ext cx="83" cy="100"/>
            </a:xfrm>
            <a:custGeom>
              <a:avLst/>
              <a:gdLst>
                <a:gd name="T0" fmla="+- 0 2390 2312"/>
                <a:gd name="T1" fmla="*/ T0 w 83"/>
                <a:gd name="T2" fmla="+- 0 539 457"/>
                <a:gd name="T3" fmla="*/ 539 h 100"/>
                <a:gd name="T4" fmla="+- 0 2395 2312"/>
                <a:gd name="T5" fmla="*/ T4 w 83"/>
                <a:gd name="T6" fmla="+- 0 517 457"/>
                <a:gd name="T7" fmla="*/ 517 h 100"/>
                <a:gd name="T8" fmla="+- 0 2395 2312"/>
                <a:gd name="T9" fmla="*/ T8 w 83"/>
                <a:gd name="T10" fmla="+- 0 457 457"/>
                <a:gd name="T11" fmla="*/ 457 h 100"/>
                <a:gd name="T12" fmla="+- 0 2380 2312"/>
                <a:gd name="T13" fmla="*/ T12 w 83"/>
                <a:gd name="T14" fmla="+- 0 457 457"/>
                <a:gd name="T15" fmla="*/ 457 h 100"/>
                <a:gd name="T16" fmla="+- 0 2380 2312"/>
                <a:gd name="T17" fmla="*/ T16 w 83"/>
                <a:gd name="T18" fmla="+- 0 533 457"/>
                <a:gd name="T19" fmla="*/ 533 h 100"/>
                <a:gd name="T20" fmla="+- 0 2371 2312"/>
                <a:gd name="T21" fmla="*/ T20 w 83"/>
                <a:gd name="T22" fmla="+- 0 544 457"/>
                <a:gd name="T23" fmla="*/ 544 h 100"/>
                <a:gd name="T24" fmla="+- 0 2336 2312"/>
                <a:gd name="T25" fmla="*/ T24 w 83"/>
                <a:gd name="T26" fmla="+- 0 544 457"/>
                <a:gd name="T27" fmla="*/ 544 h 100"/>
                <a:gd name="T28" fmla="+- 0 2327 2312"/>
                <a:gd name="T29" fmla="*/ T28 w 83"/>
                <a:gd name="T30" fmla="+- 0 533 457"/>
                <a:gd name="T31" fmla="*/ 533 h 100"/>
                <a:gd name="T32" fmla="+- 0 2327 2312"/>
                <a:gd name="T33" fmla="*/ T32 w 83"/>
                <a:gd name="T34" fmla="+- 0 457 457"/>
                <a:gd name="T35" fmla="*/ 457 h 100"/>
                <a:gd name="T36" fmla="+- 0 2312 2312"/>
                <a:gd name="T37" fmla="*/ T36 w 83"/>
                <a:gd name="T38" fmla="+- 0 457 457"/>
                <a:gd name="T39" fmla="*/ 457 h 100"/>
                <a:gd name="T40" fmla="+- 0 2312 2312"/>
                <a:gd name="T41" fmla="*/ T40 w 83"/>
                <a:gd name="T42" fmla="+- 0 517 457"/>
                <a:gd name="T43" fmla="*/ 517 h 100"/>
                <a:gd name="T44" fmla="+- 0 2316 2312"/>
                <a:gd name="T45" fmla="*/ T44 w 83"/>
                <a:gd name="T46" fmla="+- 0 537 457"/>
                <a:gd name="T47" fmla="*/ 537 h 100"/>
                <a:gd name="T48" fmla="+- 0 2329 2312"/>
                <a:gd name="T49" fmla="*/ T48 w 83"/>
                <a:gd name="T50" fmla="+- 0 552 457"/>
                <a:gd name="T51" fmla="*/ 552 h 100"/>
                <a:gd name="T52" fmla="+- 0 2353 2312"/>
                <a:gd name="T53" fmla="*/ T52 w 83"/>
                <a:gd name="T54" fmla="+- 0 557 457"/>
                <a:gd name="T55" fmla="*/ 557 h 100"/>
                <a:gd name="T56" fmla="+- 0 2375 2312"/>
                <a:gd name="T57" fmla="*/ T56 w 83"/>
                <a:gd name="T58" fmla="+- 0 553 457"/>
                <a:gd name="T59" fmla="*/ 553 h 100"/>
                <a:gd name="T60" fmla="+- 0 2390 2312"/>
                <a:gd name="T61" fmla="*/ T60 w 83"/>
                <a:gd name="T62" fmla="+- 0 539 457"/>
                <a:gd name="T63" fmla="*/ 539 h 1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83" h="100">
                  <a:moveTo>
                    <a:pt x="78" y="82"/>
                  </a:moveTo>
                  <a:lnTo>
                    <a:pt x="83" y="60"/>
                  </a:lnTo>
                  <a:lnTo>
                    <a:pt x="83" y="0"/>
                  </a:lnTo>
                  <a:lnTo>
                    <a:pt x="68" y="0"/>
                  </a:lnTo>
                  <a:lnTo>
                    <a:pt x="68" y="76"/>
                  </a:lnTo>
                  <a:lnTo>
                    <a:pt x="59" y="87"/>
                  </a:lnTo>
                  <a:lnTo>
                    <a:pt x="24" y="87"/>
                  </a:lnTo>
                  <a:lnTo>
                    <a:pt x="15" y="76"/>
                  </a:lnTo>
                  <a:lnTo>
                    <a:pt x="15" y="0"/>
                  </a:lnTo>
                  <a:lnTo>
                    <a:pt x="0" y="0"/>
                  </a:lnTo>
                  <a:lnTo>
                    <a:pt x="0" y="60"/>
                  </a:lnTo>
                  <a:lnTo>
                    <a:pt x="4" y="80"/>
                  </a:lnTo>
                  <a:lnTo>
                    <a:pt x="17" y="95"/>
                  </a:lnTo>
                  <a:lnTo>
                    <a:pt x="41" y="100"/>
                  </a:lnTo>
                  <a:lnTo>
                    <a:pt x="63" y="96"/>
                  </a:lnTo>
                  <a:lnTo>
                    <a:pt x="78" y="82"/>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54">
              <a:extLst>
                <a:ext uri="{FF2B5EF4-FFF2-40B4-BE49-F238E27FC236}">
                  <a16:creationId xmlns:a16="http://schemas.microsoft.com/office/drawing/2014/main" id="{8276D1E6-070E-4533-A3F5-6EAA07B252EC}"/>
                </a:ext>
              </a:extLst>
            </p:cNvPr>
            <p:cNvSpPr>
              <a:spLocks/>
            </p:cNvSpPr>
            <p:nvPr/>
          </p:nvSpPr>
          <p:spPr bwMode="auto">
            <a:xfrm>
              <a:off x="2413" y="457"/>
              <a:ext cx="76" cy="99"/>
            </a:xfrm>
            <a:custGeom>
              <a:avLst/>
              <a:gdLst>
                <a:gd name="T0" fmla="+- 0 2444 2413"/>
                <a:gd name="T1" fmla="*/ T0 w 76"/>
                <a:gd name="T2" fmla="+- 0 470 457"/>
                <a:gd name="T3" fmla="*/ 470 h 99"/>
                <a:gd name="T4" fmla="+- 0 2444 2413"/>
                <a:gd name="T5" fmla="*/ T4 w 76"/>
                <a:gd name="T6" fmla="+- 0 555 457"/>
                <a:gd name="T7" fmla="*/ 555 h 99"/>
                <a:gd name="T8" fmla="+- 0 2459 2413"/>
                <a:gd name="T9" fmla="*/ T8 w 76"/>
                <a:gd name="T10" fmla="+- 0 555 457"/>
                <a:gd name="T11" fmla="*/ 555 h 99"/>
                <a:gd name="T12" fmla="+- 0 2459 2413"/>
                <a:gd name="T13" fmla="*/ T12 w 76"/>
                <a:gd name="T14" fmla="+- 0 470 457"/>
                <a:gd name="T15" fmla="*/ 470 h 99"/>
                <a:gd name="T16" fmla="+- 0 2489 2413"/>
                <a:gd name="T17" fmla="*/ T16 w 76"/>
                <a:gd name="T18" fmla="+- 0 470 457"/>
                <a:gd name="T19" fmla="*/ 470 h 99"/>
                <a:gd name="T20" fmla="+- 0 2489 2413"/>
                <a:gd name="T21" fmla="*/ T20 w 76"/>
                <a:gd name="T22" fmla="+- 0 457 457"/>
                <a:gd name="T23" fmla="*/ 457 h 99"/>
                <a:gd name="T24" fmla="+- 0 2413 2413"/>
                <a:gd name="T25" fmla="*/ T24 w 76"/>
                <a:gd name="T26" fmla="+- 0 457 457"/>
                <a:gd name="T27" fmla="*/ 457 h 99"/>
                <a:gd name="T28" fmla="+- 0 2413 2413"/>
                <a:gd name="T29" fmla="*/ T28 w 76"/>
                <a:gd name="T30" fmla="+- 0 470 457"/>
                <a:gd name="T31" fmla="*/ 470 h 99"/>
                <a:gd name="T32" fmla="+- 0 2444 2413"/>
                <a:gd name="T33" fmla="*/ T32 w 76"/>
                <a:gd name="T34" fmla="+- 0 470 457"/>
                <a:gd name="T35" fmla="*/ 470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76" h="99">
                  <a:moveTo>
                    <a:pt x="31" y="13"/>
                  </a:moveTo>
                  <a:lnTo>
                    <a:pt x="31" y="98"/>
                  </a:lnTo>
                  <a:lnTo>
                    <a:pt x="46" y="98"/>
                  </a:lnTo>
                  <a:lnTo>
                    <a:pt x="46" y="13"/>
                  </a:lnTo>
                  <a:lnTo>
                    <a:pt x="76" y="13"/>
                  </a:lnTo>
                  <a:lnTo>
                    <a:pt x="76" y="0"/>
                  </a:lnTo>
                  <a:lnTo>
                    <a:pt x="0" y="0"/>
                  </a:lnTo>
                  <a:lnTo>
                    <a:pt x="0" y="13"/>
                  </a:lnTo>
                  <a:lnTo>
                    <a:pt x="31" y="13"/>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5">
              <a:extLst>
                <a:ext uri="{FF2B5EF4-FFF2-40B4-BE49-F238E27FC236}">
                  <a16:creationId xmlns:a16="http://schemas.microsoft.com/office/drawing/2014/main" id="{EDBFF588-5679-412A-9772-24D261B0E728}"/>
                </a:ext>
              </a:extLst>
            </p:cNvPr>
            <p:cNvSpPr>
              <a:spLocks/>
            </p:cNvSpPr>
            <p:nvPr/>
          </p:nvSpPr>
          <p:spPr bwMode="auto">
            <a:xfrm>
              <a:off x="2508" y="457"/>
              <a:ext cx="66" cy="99"/>
            </a:xfrm>
            <a:custGeom>
              <a:avLst/>
              <a:gdLst>
                <a:gd name="T0" fmla="+- 0 2522 2508"/>
                <a:gd name="T1" fmla="*/ T0 w 66"/>
                <a:gd name="T2" fmla="+- 0 542 457"/>
                <a:gd name="T3" fmla="*/ 542 h 99"/>
                <a:gd name="T4" fmla="+- 0 2522 2508"/>
                <a:gd name="T5" fmla="*/ T4 w 66"/>
                <a:gd name="T6" fmla="+- 0 512 457"/>
                <a:gd name="T7" fmla="*/ 512 h 99"/>
                <a:gd name="T8" fmla="+- 0 2573 2508"/>
                <a:gd name="T9" fmla="*/ T8 w 66"/>
                <a:gd name="T10" fmla="+- 0 512 457"/>
                <a:gd name="T11" fmla="*/ 512 h 99"/>
                <a:gd name="T12" fmla="+- 0 2573 2508"/>
                <a:gd name="T13" fmla="*/ T12 w 66"/>
                <a:gd name="T14" fmla="+- 0 499 457"/>
                <a:gd name="T15" fmla="*/ 499 h 99"/>
                <a:gd name="T16" fmla="+- 0 2522 2508"/>
                <a:gd name="T17" fmla="*/ T16 w 66"/>
                <a:gd name="T18" fmla="+- 0 499 457"/>
                <a:gd name="T19" fmla="*/ 499 h 99"/>
                <a:gd name="T20" fmla="+- 0 2522 2508"/>
                <a:gd name="T21" fmla="*/ T20 w 66"/>
                <a:gd name="T22" fmla="+- 0 470 457"/>
                <a:gd name="T23" fmla="*/ 470 h 99"/>
                <a:gd name="T24" fmla="+- 0 2574 2508"/>
                <a:gd name="T25" fmla="*/ T24 w 66"/>
                <a:gd name="T26" fmla="+- 0 470 457"/>
                <a:gd name="T27" fmla="*/ 470 h 99"/>
                <a:gd name="T28" fmla="+- 0 2574 2508"/>
                <a:gd name="T29" fmla="*/ T28 w 66"/>
                <a:gd name="T30" fmla="+- 0 457 457"/>
                <a:gd name="T31" fmla="*/ 457 h 99"/>
                <a:gd name="T32" fmla="+- 0 2508 2508"/>
                <a:gd name="T33" fmla="*/ T32 w 66"/>
                <a:gd name="T34" fmla="+- 0 457 457"/>
                <a:gd name="T35" fmla="*/ 457 h 99"/>
                <a:gd name="T36" fmla="+- 0 2508 2508"/>
                <a:gd name="T37" fmla="*/ T36 w 66"/>
                <a:gd name="T38" fmla="+- 0 555 457"/>
                <a:gd name="T39" fmla="*/ 555 h 99"/>
                <a:gd name="T40" fmla="+- 0 2574 2508"/>
                <a:gd name="T41" fmla="*/ T40 w 66"/>
                <a:gd name="T42" fmla="+- 0 555 457"/>
                <a:gd name="T43" fmla="*/ 555 h 99"/>
                <a:gd name="T44" fmla="+- 0 2574 2508"/>
                <a:gd name="T45" fmla="*/ T44 w 66"/>
                <a:gd name="T46" fmla="+- 0 542 457"/>
                <a:gd name="T47" fmla="*/ 542 h 99"/>
                <a:gd name="T48" fmla="+- 0 2522 2508"/>
                <a:gd name="T49" fmla="*/ T48 w 66"/>
                <a:gd name="T50" fmla="+- 0 542 457"/>
                <a:gd name="T51" fmla="*/ 542 h 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66" h="99">
                  <a:moveTo>
                    <a:pt x="14" y="85"/>
                  </a:moveTo>
                  <a:lnTo>
                    <a:pt x="14" y="55"/>
                  </a:lnTo>
                  <a:lnTo>
                    <a:pt x="65" y="55"/>
                  </a:lnTo>
                  <a:lnTo>
                    <a:pt x="65" y="42"/>
                  </a:lnTo>
                  <a:lnTo>
                    <a:pt x="14" y="42"/>
                  </a:lnTo>
                  <a:lnTo>
                    <a:pt x="14" y="13"/>
                  </a:lnTo>
                  <a:lnTo>
                    <a:pt x="66" y="13"/>
                  </a:lnTo>
                  <a:lnTo>
                    <a:pt x="66" y="0"/>
                  </a:lnTo>
                  <a:lnTo>
                    <a:pt x="0" y="0"/>
                  </a:lnTo>
                  <a:lnTo>
                    <a:pt x="0" y="98"/>
                  </a:lnTo>
                  <a:lnTo>
                    <a:pt x="66" y="98"/>
                  </a:lnTo>
                  <a:lnTo>
                    <a:pt x="66" y="85"/>
                  </a:lnTo>
                  <a:lnTo>
                    <a:pt x="14" y="85"/>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56">
              <a:extLst>
                <a:ext uri="{FF2B5EF4-FFF2-40B4-BE49-F238E27FC236}">
                  <a16:creationId xmlns:a16="http://schemas.microsoft.com/office/drawing/2014/main" id="{ACF32B47-75F3-4A3E-85F9-2AF62D6BB571}"/>
                </a:ext>
              </a:extLst>
            </p:cNvPr>
            <p:cNvSpPr>
              <a:spLocks/>
            </p:cNvSpPr>
            <p:nvPr/>
          </p:nvSpPr>
          <p:spPr bwMode="auto">
            <a:xfrm>
              <a:off x="964" y="102"/>
              <a:ext cx="305" cy="454"/>
            </a:xfrm>
            <a:custGeom>
              <a:avLst/>
              <a:gdLst>
                <a:gd name="T0" fmla="+- 0 1207 964"/>
                <a:gd name="T1" fmla="*/ T0 w 305"/>
                <a:gd name="T2" fmla="+- 0 556 102"/>
                <a:gd name="T3" fmla="*/ 556 h 454"/>
                <a:gd name="T4" fmla="+- 0 1268 964"/>
                <a:gd name="T5" fmla="*/ T4 w 305"/>
                <a:gd name="T6" fmla="+- 0 556 102"/>
                <a:gd name="T7" fmla="*/ 556 h 454"/>
                <a:gd name="T8" fmla="+- 0 1268 964"/>
                <a:gd name="T9" fmla="*/ T8 w 305"/>
                <a:gd name="T10" fmla="+- 0 102 102"/>
                <a:gd name="T11" fmla="*/ 102 h 454"/>
                <a:gd name="T12" fmla="+- 0 1204 964"/>
                <a:gd name="T13" fmla="*/ T12 w 305"/>
                <a:gd name="T14" fmla="+- 0 102 102"/>
                <a:gd name="T15" fmla="*/ 102 h 454"/>
                <a:gd name="T16" fmla="+- 0 1204 964"/>
                <a:gd name="T17" fmla="*/ T16 w 305"/>
                <a:gd name="T18" fmla="+- 0 424 102"/>
                <a:gd name="T19" fmla="*/ 424 h 454"/>
                <a:gd name="T20" fmla="+- 0 1029 964"/>
                <a:gd name="T21" fmla="*/ T20 w 305"/>
                <a:gd name="T22" fmla="+- 0 102 102"/>
                <a:gd name="T23" fmla="*/ 102 h 454"/>
                <a:gd name="T24" fmla="+- 0 964 964"/>
                <a:gd name="T25" fmla="*/ T24 w 305"/>
                <a:gd name="T26" fmla="+- 0 102 102"/>
                <a:gd name="T27" fmla="*/ 102 h 454"/>
                <a:gd name="T28" fmla="+- 0 964 964"/>
                <a:gd name="T29" fmla="*/ T28 w 305"/>
                <a:gd name="T30" fmla="+- 0 556 102"/>
                <a:gd name="T31" fmla="*/ 556 h 454"/>
                <a:gd name="T32" fmla="+- 0 1028 964"/>
                <a:gd name="T33" fmla="*/ T32 w 305"/>
                <a:gd name="T34" fmla="+- 0 556 102"/>
                <a:gd name="T35" fmla="*/ 556 h 454"/>
                <a:gd name="T36" fmla="+- 0 1028 964"/>
                <a:gd name="T37" fmla="*/ T36 w 305"/>
                <a:gd name="T38" fmla="+- 0 224 102"/>
                <a:gd name="T39" fmla="*/ 224 h 454"/>
                <a:gd name="T40" fmla="+- 0 1207 964"/>
                <a:gd name="T41" fmla="*/ T40 w 305"/>
                <a:gd name="T42" fmla="+- 0 556 102"/>
                <a:gd name="T43" fmla="*/ 556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305" h="454">
                  <a:moveTo>
                    <a:pt x="243" y="454"/>
                  </a:moveTo>
                  <a:lnTo>
                    <a:pt x="304" y="454"/>
                  </a:lnTo>
                  <a:lnTo>
                    <a:pt x="304" y="0"/>
                  </a:lnTo>
                  <a:lnTo>
                    <a:pt x="240" y="0"/>
                  </a:lnTo>
                  <a:lnTo>
                    <a:pt x="240" y="322"/>
                  </a:lnTo>
                  <a:lnTo>
                    <a:pt x="65" y="0"/>
                  </a:lnTo>
                  <a:lnTo>
                    <a:pt x="0" y="0"/>
                  </a:lnTo>
                  <a:lnTo>
                    <a:pt x="0" y="454"/>
                  </a:lnTo>
                  <a:lnTo>
                    <a:pt x="64" y="454"/>
                  </a:lnTo>
                  <a:lnTo>
                    <a:pt x="64" y="122"/>
                  </a:lnTo>
                  <a:lnTo>
                    <a:pt x="243" y="454"/>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57">
              <a:extLst>
                <a:ext uri="{FF2B5EF4-FFF2-40B4-BE49-F238E27FC236}">
                  <a16:creationId xmlns:a16="http://schemas.microsoft.com/office/drawing/2014/main" id="{E7F750D0-3FAB-432C-A208-708AFA476111}"/>
                </a:ext>
              </a:extLst>
            </p:cNvPr>
            <p:cNvSpPr>
              <a:spLocks/>
            </p:cNvSpPr>
            <p:nvPr/>
          </p:nvSpPr>
          <p:spPr bwMode="auto">
            <a:xfrm>
              <a:off x="1346" y="102"/>
              <a:ext cx="241" cy="454"/>
            </a:xfrm>
            <a:custGeom>
              <a:avLst/>
              <a:gdLst>
                <a:gd name="T0" fmla="+- 0 1411 1346"/>
                <a:gd name="T1" fmla="*/ T0 w 241"/>
                <a:gd name="T2" fmla="+- 0 499 102"/>
                <a:gd name="T3" fmla="*/ 499 h 454"/>
                <a:gd name="T4" fmla="+- 0 1411 1346"/>
                <a:gd name="T5" fmla="*/ T4 w 241"/>
                <a:gd name="T6" fmla="+- 0 353 102"/>
                <a:gd name="T7" fmla="*/ 353 h 454"/>
                <a:gd name="T8" fmla="+- 0 1582 1346"/>
                <a:gd name="T9" fmla="*/ T8 w 241"/>
                <a:gd name="T10" fmla="+- 0 353 102"/>
                <a:gd name="T11" fmla="*/ 353 h 454"/>
                <a:gd name="T12" fmla="+- 0 1582 1346"/>
                <a:gd name="T13" fmla="*/ T12 w 241"/>
                <a:gd name="T14" fmla="+- 0 296 102"/>
                <a:gd name="T15" fmla="*/ 296 h 454"/>
                <a:gd name="T16" fmla="+- 0 1411 1346"/>
                <a:gd name="T17" fmla="*/ T16 w 241"/>
                <a:gd name="T18" fmla="+- 0 296 102"/>
                <a:gd name="T19" fmla="*/ 296 h 454"/>
                <a:gd name="T20" fmla="+- 0 1411 1346"/>
                <a:gd name="T21" fmla="*/ T20 w 241"/>
                <a:gd name="T22" fmla="+- 0 159 102"/>
                <a:gd name="T23" fmla="*/ 159 h 454"/>
                <a:gd name="T24" fmla="+- 0 1587 1346"/>
                <a:gd name="T25" fmla="*/ T24 w 241"/>
                <a:gd name="T26" fmla="+- 0 159 102"/>
                <a:gd name="T27" fmla="*/ 159 h 454"/>
                <a:gd name="T28" fmla="+- 0 1587 1346"/>
                <a:gd name="T29" fmla="*/ T28 w 241"/>
                <a:gd name="T30" fmla="+- 0 102 102"/>
                <a:gd name="T31" fmla="*/ 102 h 454"/>
                <a:gd name="T32" fmla="+- 0 1346 1346"/>
                <a:gd name="T33" fmla="*/ T32 w 241"/>
                <a:gd name="T34" fmla="+- 0 102 102"/>
                <a:gd name="T35" fmla="*/ 102 h 454"/>
                <a:gd name="T36" fmla="+- 0 1346 1346"/>
                <a:gd name="T37" fmla="*/ T36 w 241"/>
                <a:gd name="T38" fmla="+- 0 556 102"/>
                <a:gd name="T39" fmla="*/ 556 h 454"/>
                <a:gd name="T40" fmla="+- 0 1587 1346"/>
                <a:gd name="T41" fmla="*/ T40 w 241"/>
                <a:gd name="T42" fmla="+- 0 556 102"/>
                <a:gd name="T43" fmla="*/ 556 h 454"/>
                <a:gd name="T44" fmla="+- 0 1587 1346"/>
                <a:gd name="T45" fmla="*/ T44 w 241"/>
                <a:gd name="T46" fmla="+- 0 499 102"/>
                <a:gd name="T47" fmla="*/ 499 h 454"/>
                <a:gd name="T48" fmla="+- 0 1411 1346"/>
                <a:gd name="T49" fmla="*/ T48 w 241"/>
                <a:gd name="T50" fmla="+- 0 499 102"/>
                <a:gd name="T51" fmla="*/ 499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41" h="454">
                  <a:moveTo>
                    <a:pt x="65" y="397"/>
                  </a:moveTo>
                  <a:lnTo>
                    <a:pt x="65" y="251"/>
                  </a:lnTo>
                  <a:lnTo>
                    <a:pt x="236" y="251"/>
                  </a:lnTo>
                  <a:lnTo>
                    <a:pt x="236" y="194"/>
                  </a:lnTo>
                  <a:lnTo>
                    <a:pt x="65" y="194"/>
                  </a:lnTo>
                  <a:lnTo>
                    <a:pt x="65" y="57"/>
                  </a:lnTo>
                  <a:lnTo>
                    <a:pt x="241" y="57"/>
                  </a:lnTo>
                  <a:lnTo>
                    <a:pt x="241" y="0"/>
                  </a:lnTo>
                  <a:lnTo>
                    <a:pt x="0" y="0"/>
                  </a:lnTo>
                  <a:lnTo>
                    <a:pt x="0" y="454"/>
                  </a:lnTo>
                  <a:lnTo>
                    <a:pt x="241" y="454"/>
                  </a:lnTo>
                  <a:lnTo>
                    <a:pt x="241" y="397"/>
                  </a:lnTo>
                  <a:lnTo>
                    <a:pt x="65" y="397"/>
                  </a:lnTo>
                  <a:close/>
                </a:path>
              </a:pathLst>
            </a:custGeom>
            <a:solidFill>
              <a:srgbClr val="2F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8">
              <a:extLst>
                <a:ext uri="{FF2B5EF4-FFF2-40B4-BE49-F238E27FC236}">
                  <a16:creationId xmlns:a16="http://schemas.microsoft.com/office/drawing/2014/main" id="{18A9CA5A-4326-4154-B1E9-EFE45A243375}"/>
                </a:ext>
              </a:extLst>
            </p:cNvPr>
            <p:cNvSpPr>
              <a:spLocks/>
            </p:cNvSpPr>
            <p:nvPr/>
          </p:nvSpPr>
          <p:spPr bwMode="auto">
            <a:xfrm>
              <a:off x="1693" y="102"/>
              <a:ext cx="0" cy="454"/>
            </a:xfrm>
            <a:custGeom>
              <a:avLst/>
              <a:gdLst>
                <a:gd name="T0" fmla="+- 0 102 102"/>
                <a:gd name="T1" fmla="*/ 102 h 454"/>
                <a:gd name="T2" fmla="+- 0 556 102"/>
                <a:gd name="T3" fmla="*/ 556 h 454"/>
              </a:gdLst>
              <a:ahLst/>
              <a:cxnLst>
                <a:cxn ang="0">
                  <a:pos x="0" y="T1"/>
                </a:cxn>
                <a:cxn ang="0">
                  <a:pos x="0" y="T3"/>
                </a:cxn>
              </a:cxnLst>
              <a:rect l="0" t="0" r="r" b="b"/>
              <a:pathLst>
                <a:path h="454">
                  <a:moveTo>
                    <a:pt x="0" y="0"/>
                  </a:moveTo>
                  <a:lnTo>
                    <a:pt x="0" y="454"/>
                  </a:lnTo>
                </a:path>
              </a:pathLst>
            </a:custGeom>
            <a:noFill/>
            <a:ln w="42316">
              <a:solidFill>
                <a:srgbClr val="2F456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59">
              <a:extLst>
                <a:ext uri="{FF2B5EF4-FFF2-40B4-BE49-F238E27FC236}">
                  <a16:creationId xmlns:a16="http://schemas.microsoft.com/office/drawing/2014/main" id="{39557A00-EE90-4183-B818-342DA48117EF}"/>
                </a:ext>
              </a:extLst>
            </p:cNvPr>
            <p:cNvSpPr>
              <a:spLocks/>
            </p:cNvSpPr>
            <p:nvPr/>
          </p:nvSpPr>
          <p:spPr bwMode="auto">
            <a:xfrm>
              <a:off x="1048" y="2"/>
              <a:ext cx="763" cy="681"/>
            </a:xfrm>
            <a:custGeom>
              <a:avLst/>
              <a:gdLst>
                <a:gd name="T0" fmla="+- 0 1091 1048"/>
                <a:gd name="T1" fmla="*/ T0 w 763"/>
                <a:gd name="T2" fmla="+- 0 651 2"/>
                <a:gd name="T3" fmla="*/ 651 h 681"/>
                <a:gd name="T4" fmla="+- 0 1073 1048"/>
                <a:gd name="T5" fmla="*/ T4 w 763"/>
                <a:gd name="T6" fmla="+- 0 625 2"/>
                <a:gd name="T7" fmla="*/ 625 h 681"/>
                <a:gd name="T8" fmla="+- 0 1076 1048"/>
                <a:gd name="T9" fmla="*/ T8 w 763"/>
                <a:gd name="T10" fmla="+- 0 591 2"/>
                <a:gd name="T11" fmla="*/ 591 h 681"/>
                <a:gd name="T12" fmla="+- 0 1090 1048"/>
                <a:gd name="T13" fmla="*/ T12 w 763"/>
                <a:gd name="T14" fmla="+- 0 552 2"/>
                <a:gd name="T15" fmla="*/ 552 h 681"/>
                <a:gd name="T16" fmla="+- 0 1109 1048"/>
                <a:gd name="T17" fmla="*/ T16 w 763"/>
                <a:gd name="T18" fmla="+- 0 513 2"/>
                <a:gd name="T19" fmla="*/ 513 h 681"/>
                <a:gd name="T20" fmla="+- 0 1129 1048"/>
                <a:gd name="T21" fmla="*/ T20 w 763"/>
                <a:gd name="T22" fmla="+- 0 479 2"/>
                <a:gd name="T23" fmla="*/ 479 h 681"/>
                <a:gd name="T24" fmla="+- 0 1133 1048"/>
                <a:gd name="T25" fmla="*/ T24 w 763"/>
                <a:gd name="T26" fmla="+- 0 466 2"/>
                <a:gd name="T27" fmla="*/ 466 h 681"/>
                <a:gd name="T28" fmla="+- 0 1093 1048"/>
                <a:gd name="T29" fmla="*/ T28 w 763"/>
                <a:gd name="T30" fmla="+- 0 525 2"/>
                <a:gd name="T31" fmla="*/ 525 h 681"/>
                <a:gd name="T32" fmla="+- 0 1060 1048"/>
                <a:gd name="T33" fmla="*/ T32 w 763"/>
                <a:gd name="T34" fmla="+- 0 587 2"/>
                <a:gd name="T35" fmla="*/ 587 h 681"/>
                <a:gd name="T36" fmla="+- 0 1048 1048"/>
                <a:gd name="T37" fmla="*/ T36 w 763"/>
                <a:gd name="T38" fmla="+- 0 639 2"/>
                <a:gd name="T39" fmla="*/ 639 h 681"/>
                <a:gd name="T40" fmla="+- 0 1058 1048"/>
                <a:gd name="T41" fmla="*/ T40 w 763"/>
                <a:gd name="T42" fmla="+- 0 670 2"/>
                <a:gd name="T43" fmla="*/ 670 h 681"/>
                <a:gd name="T44" fmla="+- 0 1095 1048"/>
                <a:gd name="T45" fmla="*/ T44 w 763"/>
                <a:gd name="T46" fmla="+- 0 682 2"/>
                <a:gd name="T47" fmla="*/ 682 h 681"/>
                <a:gd name="T48" fmla="+- 0 1153 1048"/>
                <a:gd name="T49" fmla="*/ T48 w 763"/>
                <a:gd name="T50" fmla="+- 0 672 2"/>
                <a:gd name="T51" fmla="*/ 672 h 681"/>
                <a:gd name="T52" fmla="+- 0 1220 1048"/>
                <a:gd name="T53" fmla="*/ T52 w 763"/>
                <a:gd name="T54" fmla="+- 0 646 2"/>
                <a:gd name="T55" fmla="*/ 646 h 681"/>
                <a:gd name="T56" fmla="+- 0 1294 1048"/>
                <a:gd name="T57" fmla="*/ T56 w 763"/>
                <a:gd name="T58" fmla="+- 0 605 2"/>
                <a:gd name="T59" fmla="*/ 605 h 681"/>
                <a:gd name="T60" fmla="+- 0 1384 1048"/>
                <a:gd name="T61" fmla="*/ T60 w 763"/>
                <a:gd name="T62" fmla="+- 0 546 2"/>
                <a:gd name="T63" fmla="*/ 546 h 681"/>
                <a:gd name="T64" fmla="+- 0 1464 1048"/>
                <a:gd name="T65" fmla="*/ T64 w 763"/>
                <a:gd name="T66" fmla="+- 0 487 2"/>
                <a:gd name="T67" fmla="*/ 487 h 681"/>
                <a:gd name="T68" fmla="+- 0 1535 1048"/>
                <a:gd name="T69" fmla="*/ T68 w 763"/>
                <a:gd name="T70" fmla="+- 0 428 2"/>
                <a:gd name="T71" fmla="*/ 428 h 681"/>
                <a:gd name="T72" fmla="+- 0 1595 1048"/>
                <a:gd name="T73" fmla="*/ T72 w 763"/>
                <a:gd name="T74" fmla="+- 0 372 2"/>
                <a:gd name="T75" fmla="*/ 372 h 681"/>
                <a:gd name="T76" fmla="+- 0 1646 1048"/>
                <a:gd name="T77" fmla="*/ T76 w 763"/>
                <a:gd name="T78" fmla="+- 0 320 2"/>
                <a:gd name="T79" fmla="*/ 320 h 681"/>
                <a:gd name="T80" fmla="+- 0 1687 1048"/>
                <a:gd name="T81" fmla="*/ T80 w 763"/>
                <a:gd name="T82" fmla="+- 0 274 2"/>
                <a:gd name="T83" fmla="*/ 274 h 681"/>
                <a:gd name="T84" fmla="+- 0 1730 1048"/>
                <a:gd name="T85" fmla="*/ T84 w 763"/>
                <a:gd name="T86" fmla="+- 0 221 2"/>
                <a:gd name="T87" fmla="*/ 221 h 681"/>
                <a:gd name="T88" fmla="+- 0 1775 1048"/>
                <a:gd name="T89" fmla="*/ T88 w 763"/>
                <a:gd name="T90" fmla="+- 0 156 2"/>
                <a:gd name="T91" fmla="*/ 156 h 681"/>
                <a:gd name="T92" fmla="+- 0 1802 1048"/>
                <a:gd name="T93" fmla="*/ T92 w 763"/>
                <a:gd name="T94" fmla="+- 0 103 2"/>
                <a:gd name="T95" fmla="*/ 103 h 681"/>
                <a:gd name="T96" fmla="+- 0 1811 1048"/>
                <a:gd name="T97" fmla="*/ T96 w 763"/>
                <a:gd name="T98" fmla="+- 0 52 2"/>
                <a:gd name="T99" fmla="*/ 52 h 681"/>
                <a:gd name="T100" fmla="+- 0 1786 1048"/>
                <a:gd name="T101" fmla="*/ T100 w 763"/>
                <a:gd name="T102" fmla="+- 0 12 2"/>
                <a:gd name="T103" fmla="*/ 12 h 681"/>
                <a:gd name="T104" fmla="+- 0 1754 1048"/>
                <a:gd name="T105" fmla="*/ T104 w 763"/>
                <a:gd name="T106" fmla="+- 0 7 2"/>
                <a:gd name="T107" fmla="*/ 7 h 681"/>
                <a:gd name="T108" fmla="+- 0 1740 1048"/>
                <a:gd name="T109" fmla="*/ T108 w 763"/>
                <a:gd name="T110" fmla="+- 0 9 2"/>
                <a:gd name="T111" fmla="*/ 9 h 681"/>
                <a:gd name="T112" fmla="+- 0 1717 1048"/>
                <a:gd name="T113" fmla="*/ T112 w 763"/>
                <a:gd name="T114" fmla="+- 0 15 2"/>
                <a:gd name="T115" fmla="*/ 15 h 681"/>
                <a:gd name="T116" fmla="+- 0 1703 1048"/>
                <a:gd name="T117" fmla="*/ T116 w 763"/>
                <a:gd name="T118" fmla="+- 0 2 2"/>
                <a:gd name="T119" fmla="*/ 2 h 681"/>
                <a:gd name="T120" fmla="+- 0 1672 1048"/>
                <a:gd name="T121" fmla="*/ T120 w 763"/>
                <a:gd name="T122" fmla="+- 0 10 2"/>
                <a:gd name="T123" fmla="*/ 10 h 681"/>
                <a:gd name="T124" fmla="+- 0 1664 1048"/>
                <a:gd name="T125" fmla="*/ T124 w 763"/>
                <a:gd name="T126" fmla="+- 0 35 2"/>
                <a:gd name="T127" fmla="*/ 35 h 681"/>
                <a:gd name="T128" fmla="+- 0 1646 1048"/>
                <a:gd name="T129" fmla="*/ T128 w 763"/>
                <a:gd name="T130" fmla="+- 0 47 2"/>
                <a:gd name="T131" fmla="*/ 47 h 681"/>
                <a:gd name="T132" fmla="+- 0 1612 1048"/>
                <a:gd name="T133" fmla="*/ T132 w 763"/>
                <a:gd name="T134" fmla="+- 0 66 2"/>
                <a:gd name="T135" fmla="*/ 66 h 681"/>
                <a:gd name="T136" fmla="+- 0 1597 1048"/>
                <a:gd name="T137" fmla="*/ T136 w 763"/>
                <a:gd name="T138" fmla="+- 0 75 2"/>
                <a:gd name="T139" fmla="*/ 75 h 681"/>
                <a:gd name="T140" fmla="+- 0 1581 1048"/>
                <a:gd name="T141" fmla="*/ T140 w 763"/>
                <a:gd name="T142" fmla="+- 0 84 2"/>
                <a:gd name="T143" fmla="*/ 84 h 681"/>
                <a:gd name="T144" fmla="+- 0 1606 1048"/>
                <a:gd name="T145" fmla="*/ T144 w 763"/>
                <a:gd name="T146" fmla="+- 0 77 2"/>
                <a:gd name="T147" fmla="*/ 77 h 681"/>
                <a:gd name="T148" fmla="+- 0 1645 1048"/>
                <a:gd name="T149" fmla="*/ T148 w 763"/>
                <a:gd name="T150" fmla="+- 0 60 2"/>
                <a:gd name="T151" fmla="*/ 60 h 681"/>
                <a:gd name="T152" fmla="+- 0 1671 1048"/>
                <a:gd name="T153" fmla="*/ T152 w 763"/>
                <a:gd name="T154" fmla="+- 0 50 2"/>
                <a:gd name="T155" fmla="*/ 50 h 681"/>
                <a:gd name="T156" fmla="+- 0 1684 1048"/>
                <a:gd name="T157" fmla="*/ T156 w 763"/>
                <a:gd name="T158" fmla="+- 0 59 2"/>
                <a:gd name="T159" fmla="*/ 59 h 681"/>
                <a:gd name="T160" fmla="+- 0 1720 1048"/>
                <a:gd name="T161" fmla="*/ T160 w 763"/>
                <a:gd name="T162" fmla="+- 0 48 2"/>
                <a:gd name="T163" fmla="*/ 48 h 681"/>
                <a:gd name="T164" fmla="+- 0 1727 1048"/>
                <a:gd name="T165" fmla="*/ T164 w 763"/>
                <a:gd name="T166" fmla="+- 0 31 2"/>
                <a:gd name="T167" fmla="*/ 31 h 681"/>
                <a:gd name="T168" fmla="+- 0 1736 1048"/>
                <a:gd name="T169" fmla="*/ T168 w 763"/>
                <a:gd name="T170" fmla="+- 0 29 2"/>
                <a:gd name="T171" fmla="*/ 29 h 681"/>
                <a:gd name="T172" fmla="+- 0 1747 1048"/>
                <a:gd name="T173" fmla="*/ T172 w 763"/>
                <a:gd name="T174" fmla="+- 0 28 2"/>
                <a:gd name="T175" fmla="*/ 28 h 681"/>
                <a:gd name="T176" fmla="+- 0 1772 1048"/>
                <a:gd name="T177" fmla="*/ T176 w 763"/>
                <a:gd name="T178" fmla="+- 0 30 2"/>
                <a:gd name="T179" fmla="*/ 30 h 681"/>
                <a:gd name="T180" fmla="+- 0 1784 1048"/>
                <a:gd name="T181" fmla="*/ T180 w 763"/>
                <a:gd name="T182" fmla="+- 0 65 2"/>
                <a:gd name="T183" fmla="*/ 65 h 681"/>
                <a:gd name="T184" fmla="+- 0 1770 1048"/>
                <a:gd name="T185" fmla="*/ T184 w 763"/>
                <a:gd name="T186" fmla="+- 0 118 2"/>
                <a:gd name="T187" fmla="*/ 118 h 681"/>
                <a:gd name="T188" fmla="+- 0 1737 1048"/>
                <a:gd name="T189" fmla="*/ T188 w 763"/>
                <a:gd name="T190" fmla="+- 0 177 2"/>
                <a:gd name="T191" fmla="*/ 177 h 681"/>
                <a:gd name="T192" fmla="+- 0 1686 1048"/>
                <a:gd name="T193" fmla="*/ T192 w 763"/>
                <a:gd name="T194" fmla="+- 0 245 2"/>
                <a:gd name="T195" fmla="*/ 245 h 681"/>
                <a:gd name="T196" fmla="+- 0 1653 1048"/>
                <a:gd name="T197" fmla="*/ T196 w 763"/>
                <a:gd name="T198" fmla="+- 0 282 2"/>
                <a:gd name="T199" fmla="*/ 282 h 681"/>
                <a:gd name="T200" fmla="+- 0 1599 1048"/>
                <a:gd name="T201" fmla="*/ T200 w 763"/>
                <a:gd name="T202" fmla="+- 0 338 2"/>
                <a:gd name="T203" fmla="*/ 338 h 681"/>
                <a:gd name="T204" fmla="+- 0 1558 1048"/>
                <a:gd name="T205" fmla="*/ T204 w 763"/>
                <a:gd name="T206" fmla="+- 0 377 2"/>
                <a:gd name="T207" fmla="*/ 377 h 681"/>
                <a:gd name="T208" fmla="+- 0 1510 1048"/>
                <a:gd name="T209" fmla="*/ T208 w 763"/>
                <a:gd name="T210" fmla="+- 0 420 2"/>
                <a:gd name="T211" fmla="*/ 420 h 681"/>
                <a:gd name="T212" fmla="+- 0 1457 1048"/>
                <a:gd name="T213" fmla="*/ T212 w 763"/>
                <a:gd name="T214" fmla="+- 0 464 2"/>
                <a:gd name="T215" fmla="*/ 464 h 681"/>
                <a:gd name="T216" fmla="+- 0 1391 1048"/>
                <a:gd name="T217" fmla="*/ T216 w 763"/>
                <a:gd name="T218" fmla="+- 0 515 2"/>
                <a:gd name="T219" fmla="*/ 515 h 681"/>
                <a:gd name="T220" fmla="+- 0 1333 1048"/>
                <a:gd name="T221" fmla="*/ T220 w 763"/>
                <a:gd name="T222" fmla="+- 0 555 2"/>
                <a:gd name="T223" fmla="*/ 555 h 681"/>
                <a:gd name="T224" fmla="+- 0 1283 1048"/>
                <a:gd name="T225" fmla="*/ T224 w 763"/>
                <a:gd name="T226" fmla="+- 0 587 2"/>
                <a:gd name="T227" fmla="*/ 587 h 681"/>
                <a:gd name="T228" fmla="+- 0 1239 1048"/>
                <a:gd name="T229" fmla="*/ T228 w 763"/>
                <a:gd name="T230" fmla="+- 0 612 2"/>
                <a:gd name="T231" fmla="*/ 612 h 681"/>
                <a:gd name="T232" fmla="+- 0 1174 1048"/>
                <a:gd name="T233" fmla="*/ T232 w 763"/>
                <a:gd name="T234" fmla="+- 0 641 2"/>
                <a:gd name="T235" fmla="*/ 641 h 681"/>
                <a:gd name="T236" fmla="+- 0 1127 1048"/>
                <a:gd name="T237" fmla="*/ T236 w 763"/>
                <a:gd name="T238" fmla="+- 0 653 2"/>
                <a:gd name="T239" fmla="*/ 653 h 681"/>
                <a:gd name="T240" fmla="+- 0 1118 1048"/>
                <a:gd name="T241" fmla="*/ T240 w 763"/>
                <a:gd name="T242" fmla="+- 0 654 2"/>
                <a:gd name="T243" fmla="*/ 654 h 68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Lst>
              <a:rect l="0" t="0" r="r" b="b"/>
              <a:pathLst>
                <a:path w="763" h="681">
                  <a:moveTo>
                    <a:pt x="70" y="652"/>
                  </a:moveTo>
                  <a:lnTo>
                    <a:pt x="43" y="649"/>
                  </a:lnTo>
                  <a:lnTo>
                    <a:pt x="31" y="639"/>
                  </a:lnTo>
                  <a:lnTo>
                    <a:pt x="25" y="623"/>
                  </a:lnTo>
                  <a:lnTo>
                    <a:pt x="25" y="607"/>
                  </a:lnTo>
                  <a:lnTo>
                    <a:pt x="28" y="589"/>
                  </a:lnTo>
                  <a:lnTo>
                    <a:pt x="34" y="570"/>
                  </a:lnTo>
                  <a:lnTo>
                    <a:pt x="42" y="550"/>
                  </a:lnTo>
                  <a:lnTo>
                    <a:pt x="51" y="530"/>
                  </a:lnTo>
                  <a:lnTo>
                    <a:pt x="61" y="511"/>
                  </a:lnTo>
                  <a:lnTo>
                    <a:pt x="71" y="493"/>
                  </a:lnTo>
                  <a:lnTo>
                    <a:pt x="81" y="477"/>
                  </a:lnTo>
                  <a:lnTo>
                    <a:pt x="88" y="466"/>
                  </a:lnTo>
                  <a:lnTo>
                    <a:pt x="85" y="464"/>
                  </a:lnTo>
                  <a:lnTo>
                    <a:pt x="63" y="495"/>
                  </a:lnTo>
                  <a:lnTo>
                    <a:pt x="45" y="523"/>
                  </a:lnTo>
                  <a:lnTo>
                    <a:pt x="31" y="548"/>
                  </a:lnTo>
                  <a:lnTo>
                    <a:pt x="12" y="585"/>
                  </a:lnTo>
                  <a:lnTo>
                    <a:pt x="2" y="612"/>
                  </a:lnTo>
                  <a:lnTo>
                    <a:pt x="0" y="637"/>
                  </a:lnTo>
                  <a:lnTo>
                    <a:pt x="3" y="656"/>
                  </a:lnTo>
                  <a:lnTo>
                    <a:pt x="10" y="668"/>
                  </a:lnTo>
                  <a:lnTo>
                    <a:pt x="25" y="677"/>
                  </a:lnTo>
                  <a:lnTo>
                    <a:pt x="47" y="680"/>
                  </a:lnTo>
                  <a:lnTo>
                    <a:pt x="55" y="680"/>
                  </a:lnTo>
                  <a:lnTo>
                    <a:pt x="105" y="670"/>
                  </a:lnTo>
                  <a:lnTo>
                    <a:pt x="130" y="662"/>
                  </a:lnTo>
                  <a:lnTo>
                    <a:pt x="172" y="644"/>
                  </a:lnTo>
                  <a:lnTo>
                    <a:pt x="196" y="632"/>
                  </a:lnTo>
                  <a:lnTo>
                    <a:pt x="246" y="603"/>
                  </a:lnTo>
                  <a:lnTo>
                    <a:pt x="292" y="574"/>
                  </a:lnTo>
                  <a:lnTo>
                    <a:pt x="336" y="544"/>
                  </a:lnTo>
                  <a:lnTo>
                    <a:pt x="377" y="514"/>
                  </a:lnTo>
                  <a:lnTo>
                    <a:pt x="416" y="485"/>
                  </a:lnTo>
                  <a:lnTo>
                    <a:pt x="453" y="455"/>
                  </a:lnTo>
                  <a:lnTo>
                    <a:pt x="487" y="426"/>
                  </a:lnTo>
                  <a:lnTo>
                    <a:pt x="518" y="397"/>
                  </a:lnTo>
                  <a:lnTo>
                    <a:pt x="547" y="370"/>
                  </a:lnTo>
                  <a:lnTo>
                    <a:pt x="574" y="343"/>
                  </a:lnTo>
                  <a:lnTo>
                    <a:pt x="598" y="318"/>
                  </a:lnTo>
                  <a:lnTo>
                    <a:pt x="620" y="294"/>
                  </a:lnTo>
                  <a:lnTo>
                    <a:pt x="639" y="272"/>
                  </a:lnTo>
                  <a:lnTo>
                    <a:pt x="656" y="252"/>
                  </a:lnTo>
                  <a:lnTo>
                    <a:pt x="682" y="219"/>
                  </a:lnTo>
                  <a:lnTo>
                    <a:pt x="699" y="197"/>
                  </a:lnTo>
                  <a:lnTo>
                    <a:pt x="727" y="154"/>
                  </a:lnTo>
                  <a:lnTo>
                    <a:pt x="743" y="126"/>
                  </a:lnTo>
                  <a:lnTo>
                    <a:pt x="754" y="101"/>
                  </a:lnTo>
                  <a:lnTo>
                    <a:pt x="763" y="64"/>
                  </a:lnTo>
                  <a:lnTo>
                    <a:pt x="763" y="50"/>
                  </a:lnTo>
                  <a:lnTo>
                    <a:pt x="762" y="39"/>
                  </a:lnTo>
                  <a:lnTo>
                    <a:pt x="738" y="10"/>
                  </a:lnTo>
                  <a:lnTo>
                    <a:pt x="712" y="5"/>
                  </a:lnTo>
                  <a:lnTo>
                    <a:pt x="706" y="5"/>
                  </a:lnTo>
                  <a:lnTo>
                    <a:pt x="704" y="6"/>
                  </a:lnTo>
                  <a:lnTo>
                    <a:pt x="692" y="7"/>
                  </a:lnTo>
                  <a:lnTo>
                    <a:pt x="681" y="10"/>
                  </a:lnTo>
                  <a:lnTo>
                    <a:pt x="669" y="13"/>
                  </a:lnTo>
                  <a:lnTo>
                    <a:pt x="664" y="5"/>
                  </a:lnTo>
                  <a:lnTo>
                    <a:pt x="655" y="0"/>
                  </a:lnTo>
                  <a:lnTo>
                    <a:pt x="644" y="0"/>
                  </a:lnTo>
                  <a:lnTo>
                    <a:pt x="624" y="8"/>
                  </a:lnTo>
                  <a:lnTo>
                    <a:pt x="616" y="28"/>
                  </a:lnTo>
                  <a:lnTo>
                    <a:pt x="616" y="33"/>
                  </a:lnTo>
                  <a:lnTo>
                    <a:pt x="616" y="35"/>
                  </a:lnTo>
                  <a:lnTo>
                    <a:pt x="598" y="45"/>
                  </a:lnTo>
                  <a:lnTo>
                    <a:pt x="580" y="55"/>
                  </a:lnTo>
                  <a:lnTo>
                    <a:pt x="564" y="64"/>
                  </a:lnTo>
                  <a:lnTo>
                    <a:pt x="558" y="68"/>
                  </a:lnTo>
                  <a:lnTo>
                    <a:pt x="549" y="73"/>
                  </a:lnTo>
                  <a:lnTo>
                    <a:pt x="541" y="77"/>
                  </a:lnTo>
                  <a:lnTo>
                    <a:pt x="533" y="82"/>
                  </a:lnTo>
                  <a:lnTo>
                    <a:pt x="535" y="85"/>
                  </a:lnTo>
                  <a:lnTo>
                    <a:pt x="558" y="75"/>
                  </a:lnTo>
                  <a:lnTo>
                    <a:pt x="579" y="66"/>
                  </a:lnTo>
                  <a:lnTo>
                    <a:pt x="597" y="58"/>
                  </a:lnTo>
                  <a:lnTo>
                    <a:pt x="612" y="52"/>
                  </a:lnTo>
                  <a:lnTo>
                    <a:pt x="623" y="48"/>
                  </a:lnTo>
                  <a:lnTo>
                    <a:pt x="628" y="54"/>
                  </a:lnTo>
                  <a:lnTo>
                    <a:pt x="636" y="57"/>
                  </a:lnTo>
                  <a:lnTo>
                    <a:pt x="660" y="57"/>
                  </a:lnTo>
                  <a:lnTo>
                    <a:pt x="672" y="46"/>
                  </a:lnTo>
                  <a:lnTo>
                    <a:pt x="673" y="31"/>
                  </a:lnTo>
                  <a:lnTo>
                    <a:pt x="679" y="29"/>
                  </a:lnTo>
                  <a:lnTo>
                    <a:pt x="683" y="28"/>
                  </a:lnTo>
                  <a:lnTo>
                    <a:pt x="688" y="27"/>
                  </a:lnTo>
                  <a:lnTo>
                    <a:pt x="694" y="26"/>
                  </a:lnTo>
                  <a:lnTo>
                    <a:pt x="699" y="26"/>
                  </a:lnTo>
                  <a:lnTo>
                    <a:pt x="710" y="26"/>
                  </a:lnTo>
                  <a:lnTo>
                    <a:pt x="724" y="28"/>
                  </a:lnTo>
                  <a:lnTo>
                    <a:pt x="732" y="41"/>
                  </a:lnTo>
                  <a:lnTo>
                    <a:pt x="736" y="63"/>
                  </a:lnTo>
                  <a:lnTo>
                    <a:pt x="733" y="84"/>
                  </a:lnTo>
                  <a:lnTo>
                    <a:pt x="722" y="116"/>
                  </a:lnTo>
                  <a:lnTo>
                    <a:pt x="708" y="144"/>
                  </a:lnTo>
                  <a:lnTo>
                    <a:pt x="689" y="175"/>
                  </a:lnTo>
                  <a:lnTo>
                    <a:pt x="666" y="208"/>
                  </a:lnTo>
                  <a:lnTo>
                    <a:pt x="638" y="243"/>
                  </a:lnTo>
                  <a:lnTo>
                    <a:pt x="622" y="261"/>
                  </a:lnTo>
                  <a:lnTo>
                    <a:pt x="605" y="280"/>
                  </a:lnTo>
                  <a:lnTo>
                    <a:pt x="587" y="299"/>
                  </a:lnTo>
                  <a:lnTo>
                    <a:pt x="551" y="336"/>
                  </a:lnTo>
                  <a:lnTo>
                    <a:pt x="530" y="356"/>
                  </a:lnTo>
                  <a:lnTo>
                    <a:pt x="510" y="375"/>
                  </a:lnTo>
                  <a:lnTo>
                    <a:pt x="491" y="392"/>
                  </a:lnTo>
                  <a:lnTo>
                    <a:pt x="462" y="418"/>
                  </a:lnTo>
                  <a:lnTo>
                    <a:pt x="445" y="432"/>
                  </a:lnTo>
                  <a:lnTo>
                    <a:pt x="409" y="462"/>
                  </a:lnTo>
                  <a:lnTo>
                    <a:pt x="375" y="488"/>
                  </a:lnTo>
                  <a:lnTo>
                    <a:pt x="343" y="513"/>
                  </a:lnTo>
                  <a:lnTo>
                    <a:pt x="313" y="534"/>
                  </a:lnTo>
                  <a:lnTo>
                    <a:pt x="285" y="553"/>
                  </a:lnTo>
                  <a:lnTo>
                    <a:pt x="259" y="570"/>
                  </a:lnTo>
                  <a:lnTo>
                    <a:pt x="235" y="585"/>
                  </a:lnTo>
                  <a:lnTo>
                    <a:pt x="212" y="598"/>
                  </a:lnTo>
                  <a:lnTo>
                    <a:pt x="191" y="610"/>
                  </a:lnTo>
                  <a:lnTo>
                    <a:pt x="155" y="627"/>
                  </a:lnTo>
                  <a:lnTo>
                    <a:pt x="126" y="639"/>
                  </a:lnTo>
                  <a:lnTo>
                    <a:pt x="102" y="646"/>
                  </a:lnTo>
                  <a:lnTo>
                    <a:pt x="79" y="651"/>
                  </a:lnTo>
                  <a:lnTo>
                    <a:pt x="74" y="652"/>
                  </a:lnTo>
                  <a:lnTo>
                    <a:pt x="70" y="652"/>
                  </a:lnTo>
                  <a:close/>
                </a:path>
              </a:pathLst>
            </a:custGeom>
            <a:solidFill>
              <a:srgbClr val="48C2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41356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B8134-017D-41C1-A6DE-FE78A745B146}"/>
              </a:ext>
            </a:extLst>
          </p:cNvPr>
          <p:cNvSpPr>
            <a:spLocks noGrp="1"/>
          </p:cNvSpPr>
          <p:nvPr>
            <p:ph type="title"/>
          </p:nvPr>
        </p:nvSpPr>
        <p:spPr/>
        <p:txBody>
          <a:bodyPr/>
          <a:lstStyle/>
          <a:p>
            <a:r>
              <a:rPr lang="en-US" dirty="0"/>
              <a:t>Existing nuclear vs. new nuclear</a:t>
            </a:r>
          </a:p>
        </p:txBody>
      </p:sp>
      <p:pic>
        <p:nvPicPr>
          <p:cNvPr id="8" name="Picture 7">
            <a:extLst>
              <a:ext uri="{FF2B5EF4-FFF2-40B4-BE49-F238E27FC236}">
                <a16:creationId xmlns:a16="http://schemas.microsoft.com/office/drawing/2014/main" id="{1797319B-EE7D-45D4-9118-7A9F6A32F174}"/>
              </a:ext>
            </a:extLst>
          </p:cNvPr>
          <p:cNvPicPr>
            <a:picLocks noChangeAspect="1"/>
          </p:cNvPicPr>
          <p:nvPr/>
        </p:nvPicPr>
        <p:blipFill>
          <a:blip r:embed="rId2"/>
          <a:stretch>
            <a:fillRect/>
          </a:stretch>
        </p:blipFill>
        <p:spPr>
          <a:xfrm>
            <a:off x="3936382" y="2607217"/>
            <a:ext cx="11329636" cy="3065966"/>
          </a:xfrm>
          <a:prstGeom prst="rect">
            <a:avLst/>
          </a:prstGeom>
        </p:spPr>
      </p:pic>
      <p:pic>
        <p:nvPicPr>
          <p:cNvPr id="6148" name="Picture 4">
            <a:extLst>
              <a:ext uri="{FF2B5EF4-FFF2-40B4-BE49-F238E27FC236}">
                <a16:creationId xmlns:a16="http://schemas.microsoft.com/office/drawing/2014/main" id="{A677A98C-FE0D-40C2-8EC5-960509684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282" y="2607217"/>
            <a:ext cx="3200493" cy="41148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9732EBC-3DFC-4F3E-8241-655AA5541356}"/>
              </a:ext>
            </a:extLst>
          </p:cNvPr>
          <p:cNvSpPr txBox="1"/>
          <p:nvPr/>
        </p:nvSpPr>
        <p:spPr>
          <a:xfrm>
            <a:off x="6549498" y="6528553"/>
            <a:ext cx="5705341" cy="246221"/>
          </a:xfrm>
          <a:prstGeom prst="rect">
            <a:avLst/>
          </a:prstGeom>
          <a:noFill/>
        </p:spPr>
        <p:txBody>
          <a:bodyPr wrap="square" rtlCol="0">
            <a:spAutoFit/>
          </a:bodyPr>
          <a:lstStyle/>
          <a:p>
            <a:r>
              <a:rPr lang="en-US" sz="1000" dirty="0"/>
              <a:t>Cite: Idaho National Lab: Perspectives on Deployment of Advanced Nuclear Energy </a:t>
            </a:r>
          </a:p>
        </p:txBody>
      </p:sp>
    </p:spTree>
    <p:extLst>
      <p:ext uri="{BB962C8B-B14F-4D97-AF65-F5344CB8AC3E}">
        <p14:creationId xmlns:p14="http://schemas.microsoft.com/office/powerpoint/2010/main" val="3367420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B8134-017D-41C1-A6DE-FE78A745B146}"/>
              </a:ext>
            </a:extLst>
          </p:cNvPr>
          <p:cNvSpPr>
            <a:spLocks noGrp="1"/>
          </p:cNvSpPr>
          <p:nvPr>
            <p:ph type="title"/>
          </p:nvPr>
        </p:nvSpPr>
        <p:spPr/>
        <p:txBody>
          <a:bodyPr/>
          <a:lstStyle/>
          <a:p>
            <a:r>
              <a:rPr lang="en-US" dirty="0"/>
              <a:t>Existing nuclear vs. new nuclear</a:t>
            </a:r>
          </a:p>
        </p:txBody>
      </p:sp>
      <p:pic>
        <p:nvPicPr>
          <p:cNvPr id="7" name="Picture 6">
            <a:extLst>
              <a:ext uri="{FF2B5EF4-FFF2-40B4-BE49-F238E27FC236}">
                <a16:creationId xmlns:a16="http://schemas.microsoft.com/office/drawing/2014/main" id="{018E3B47-0852-41DD-83E4-EB88CF115962}"/>
              </a:ext>
            </a:extLst>
          </p:cNvPr>
          <p:cNvPicPr>
            <a:picLocks noChangeAspect="1"/>
          </p:cNvPicPr>
          <p:nvPr/>
        </p:nvPicPr>
        <p:blipFill>
          <a:blip r:embed="rId2"/>
          <a:stretch>
            <a:fillRect/>
          </a:stretch>
        </p:blipFill>
        <p:spPr>
          <a:xfrm>
            <a:off x="4436511" y="2462687"/>
            <a:ext cx="11329636" cy="3065966"/>
          </a:xfrm>
          <a:prstGeom prst="rect">
            <a:avLst/>
          </a:prstGeom>
        </p:spPr>
      </p:pic>
      <p:pic>
        <p:nvPicPr>
          <p:cNvPr id="7172" name="Picture 4">
            <a:extLst>
              <a:ext uri="{FF2B5EF4-FFF2-40B4-BE49-F238E27FC236}">
                <a16:creationId xmlns:a16="http://schemas.microsoft.com/office/drawing/2014/main" id="{EF4014DE-3FE8-41DB-9D0A-3C005B47FE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517" y="2462687"/>
            <a:ext cx="3200400" cy="41148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4CA9019-E6AF-46EA-816A-C695E3F99A00}"/>
              </a:ext>
            </a:extLst>
          </p:cNvPr>
          <p:cNvSpPr txBox="1"/>
          <p:nvPr/>
        </p:nvSpPr>
        <p:spPr>
          <a:xfrm>
            <a:off x="6549498" y="6528553"/>
            <a:ext cx="5705341" cy="246221"/>
          </a:xfrm>
          <a:prstGeom prst="rect">
            <a:avLst/>
          </a:prstGeom>
          <a:noFill/>
        </p:spPr>
        <p:txBody>
          <a:bodyPr wrap="square" rtlCol="0">
            <a:spAutoFit/>
          </a:bodyPr>
          <a:lstStyle/>
          <a:p>
            <a:r>
              <a:rPr lang="en-US" sz="1000" dirty="0"/>
              <a:t>Cite: Idaho National Lab: Perspectives on Deployment of Advanced Nuclear Energy </a:t>
            </a:r>
          </a:p>
        </p:txBody>
      </p:sp>
    </p:spTree>
    <p:extLst>
      <p:ext uri="{BB962C8B-B14F-4D97-AF65-F5344CB8AC3E}">
        <p14:creationId xmlns:p14="http://schemas.microsoft.com/office/powerpoint/2010/main" val="3195826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B87DE-21D9-4162-AB41-3F09B4BCBE13}"/>
              </a:ext>
            </a:extLst>
          </p:cNvPr>
          <p:cNvSpPr>
            <a:spLocks noGrp="1"/>
          </p:cNvSpPr>
          <p:nvPr>
            <p:ph type="title"/>
          </p:nvPr>
        </p:nvSpPr>
        <p:spPr/>
        <p:txBody>
          <a:bodyPr>
            <a:normAutofit fontScale="90000"/>
          </a:bodyPr>
          <a:lstStyle/>
          <a:p>
            <a:r>
              <a:rPr lang="en-US" dirty="0"/>
              <a:t>Louisiana Advanced Nuclear Competitive Edge </a:t>
            </a:r>
            <a:br>
              <a:rPr lang="en-US" dirty="0"/>
            </a:br>
            <a:r>
              <a:rPr lang="en-US" dirty="0"/>
              <a:t>“LANCE” Framework</a:t>
            </a:r>
          </a:p>
        </p:txBody>
      </p:sp>
      <p:sp>
        <p:nvSpPr>
          <p:cNvPr id="3" name="Content Placeholder 2">
            <a:extLst>
              <a:ext uri="{FF2B5EF4-FFF2-40B4-BE49-F238E27FC236}">
                <a16:creationId xmlns:a16="http://schemas.microsoft.com/office/drawing/2014/main" id="{30B66409-30F0-4634-B2F8-8D84AB2E986D}"/>
              </a:ext>
            </a:extLst>
          </p:cNvPr>
          <p:cNvSpPr>
            <a:spLocks noGrp="1"/>
          </p:cNvSpPr>
          <p:nvPr>
            <p:ph idx="1"/>
          </p:nvPr>
        </p:nvSpPr>
        <p:spPr/>
        <p:txBody>
          <a:bodyPr>
            <a:normAutofit/>
          </a:bodyPr>
          <a:lstStyle/>
          <a:p>
            <a:r>
              <a:rPr lang="en-US" dirty="0"/>
              <a:t>Report prepared by Idaho National Lab’s Frontiers Initiative</a:t>
            </a:r>
          </a:p>
          <a:p>
            <a:r>
              <a:rPr lang="en-US" dirty="0"/>
              <a:t>LPSC led the development of this framework to study and track advanced nuclear power technology.</a:t>
            </a:r>
          </a:p>
          <a:p>
            <a:r>
              <a:rPr lang="en-US" dirty="0"/>
              <a:t>Launch held June 17-18 in New Orleans.  </a:t>
            </a:r>
          </a:p>
          <a:p>
            <a:pPr lvl="1"/>
            <a:r>
              <a:rPr lang="en-US" dirty="0"/>
              <a:t>Structured discussion with key industry stakeholders and initiated the development of the strategic framework for leadership in advanced nuclear energy-driven economic development, including identification of key differentiators, priority markets, key partnerships, gaps and potential roadblocks, priority next steps, and capacity development needed to execute.</a:t>
            </a:r>
          </a:p>
        </p:txBody>
      </p:sp>
    </p:spTree>
    <p:extLst>
      <p:ext uri="{BB962C8B-B14F-4D97-AF65-F5344CB8AC3E}">
        <p14:creationId xmlns:p14="http://schemas.microsoft.com/office/powerpoint/2010/main" val="216050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F684C-9494-4BF3-BAA3-86409AE12AC6}"/>
              </a:ext>
            </a:extLst>
          </p:cNvPr>
          <p:cNvSpPr>
            <a:spLocks noGrp="1"/>
          </p:cNvSpPr>
          <p:nvPr>
            <p:ph type="title"/>
          </p:nvPr>
        </p:nvSpPr>
        <p:spPr/>
        <p:txBody>
          <a:bodyPr/>
          <a:lstStyle/>
          <a:p>
            <a:r>
              <a:rPr lang="en-US" dirty="0"/>
              <a:t>The framework’s strategic pillars</a:t>
            </a:r>
          </a:p>
        </p:txBody>
      </p:sp>
      <p:sp>
        <p:nvSpPr>
          <p:cNvPr id="3" name="Content Placeholder 2">
            <a:extLst>
              <a:ext uri="{FF2B5EF4-FFF2-40B4-BE49-F238E27FC236}">
                <a16:creationId xmlns:a16="http://schemas.microsoft.com/office/drawing/2014/main" id="{935C5813-333C-4FDD-8620-7074A1BE53CA}"/>
              </a:ext>
            </a:extLst>
          </p:cNvPr>
          <p:cNvSpPr>
            <a:spLocks noGrp="1"/>
          </p:cNvSpPr>
          <p:nvPr>
            <p:ph idx="1"/>
          </p:nvPr>
        </p:nvSpPr>
        <p:spPr/>
        <p:txBody>
          <a:bodyPr>
            <a:normAutofit fontScale="85000" lnSpcReduction="10000"/>
          </a:bodyPr>
          <a:lstStyle/>
          <a:p>
            <a:r>
              <a:rPr lang="en-US" dirty="0"/>
              <a:t>GENERATION - Examine opportunities where Louisiana can deploy new advanced nuclear generation resources to address needs and solve emerging concerns. Seek to expand the generation of clean dispatchable power to address the energy transition.</a:t>
            </a:r>
          </a:p>
          <a:p>
            <a:r>
              <a:rPr lang="en-US" dirty="0"/>
              <a:t>SUPPLY CHAIN - Identify supply chain opportunities for existing business and industry seeking to support the deployment of advanced nuclear power resources, which may require a breadth of component manufacturing and professional services to deploy and operate advanced nuclear energy systems. Seek supply chain considerations that impact state, national, and global markets. This could include, but is not limited to construction, services, and manufacturing.</a:t>
            </a:r>
          </a:p>
          <a:p>
            <a:r>
              <a:rPr lang="en-US" dirty="0"/>
              <a:t>VALUE CHAIN - Examine how Louisiana can leverage nuclear energy (combined heat and power) to drive low-emission, high-value industry development. Explore how the state can assist in leveraging value propositions that enable an advanced nuclear energy-driven economic opportunity for Louisiana.</a:t>
            </a:r>
          </a:p>
        </p:txBody>
      </p:sp>
    </p:spTree>
    <p:extLst>
      <p:ext uri="{BB962C8B-B14F-4D97-AF65-F5344CB8AC3E}">
        <p14:creationId xmlns:p14="http://schemas.microsoft.com/office/powerpoint/2010/main" val="2175261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BDBA8-A72E-491A-9EFB-17CBB15A44C7}"/>
              </a:ext>
            </a:extLst>
          </p:cNvPr>
          <p:cNvSpPr>
            <a:spLocks noGrp="1"/>
          </p:cNvSpPr>
          <p:nvPr>
            <p:ph type="title"/>
          </p:nvPr>
        </p:nvSpPr>
        <p:spPr/>
        <p:txBody>
          <a:bodyPr/>
          <a:lstStyle/>
          <a:p>
            <a:r>
              <a:rPr lang="en-US" dirty="0"/>
              <a:t>Next steps for lance</a:t>
            </a:r>
          </a:p>
        </p:txBody>
      </p:sp>
      <p:sp>
        <p:nvSpPr>
          <p:cNvPr id="3" name="Content Placeholder 2">
            <a:extLst>
              <a:ext uri="{FF2B5EF4-FFF2-40B4-BE49-F238E27FC236}">
                <a16:creationId xmlns:a16="http://schemas.microsoft.com/office/drawing/2014/main" id="{EB9AD032-62D4-46FF-A0F3-4F6C300E65D6}"/>
              </a:ext>
            </a:extLst>
          </p:cNvPr>
          <p:cNvSpPr>
            <a:spLocks noGrp="1"/>
          </p:cNvSpPr>
          <p:nvPr>
            <p:ph idx="1"/>
          </p:nvPr>
        </p:nvSpPr>
        <p:spPr/>
        <p:txBody>
          <a:bodyPr/>
          <a:lstStyle/>
          <a:p>
            <a:r>
              <a:rPr lang="en-US" dirty="0"/>
              <a:t>Report to be presented to Commissioners at January Business and Executive Session.</a:t>
            </a:r>
          </a:p>
          <a:p>
            <a:r>
              <a:rPr lang="en-US" dirty="0"/>
              <a:t>Will continue to monitor the development of advanced nuclear power technology in Docket No. </a:t>
            </a:r>
            <a:r>
              <a:rPr lang="en-US"/>
              <a:t>X-36987.</a:t>
            </a:r>
            <a:endParaRPr lang="en-US" dirty="0"/>
          </a:p>
        </p:txBody>
      </p:sp>
    </p:spTree>
    <p:extLst>
      <p:ext uri="{BB962C8B-B14F-4D97-AF65-F5344CB8AC3E}">
        <p14:creationId xmlns:p14="http://schemas.microsoft.com/office/powerpoint/2010/main" val="14663558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2024</TotalTime>
  <Words>1052</Words>
  <Application>Microsoft Office PowerPoint</Application>
  <PresentationFormat>Widescreen</PresentationFormat>
  <Paragraphs>61</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Gill Sans MT</vt:lpstr>
      <vt:lpstr>Parcel</vt:lpstr>
      <vt:lpstr>Louisiana  Public Service Commission</vt:lpstr>
      <vt:lpstr>Customer Centered Options</vt:lpstr>
      <vt:lpstr>What is a  sleeved power purchase agreement?</vt:lpstr>
      <vt:lpstr>Sleeved power purchase agreements</vt:lpstr>
      <vt:lpstr>Sleeved power purchase agreements</vt:lpstr>
      <vt:lpstr>LPSC nuclear orderS</vt:lpstr>
      <vt:lpstr>INTEGRATED RESOURCE PLANS</vt:lpstr>
      <vt:lpstr>Nuclear in IRPs</vt:lpstr>
      <vt:lpstr>Existing nuclear vs. new nuclear</vt:lpstr>
      <vt:lpstr>Existing Nuclear in Louisiana</vt:lpstr>
      <vt:lpstr>Existing nuclear vs. new nuclear</vt:lpstr>
      <vt:lpstr>Existing nuclear vs. new nuclear</vt:lpstr>
      <vt:lpstr>Louisiana Advanced Nuclear Competitive Edge  “LANCE” Framework</vt:lpstr>
      <vt:lpstr>The framework’s strategic pillars</vt:lpstr>
      <vt:lpstr>Next steps for lance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Louisiana Public Service Commission</dc:title>
  <dc:creator>Lauren Evans</dc:creator>
  <cp:lastModifiedBy>Lauren Evans</cp:lastModifiedBy>
  <cp:revision>13</cp:revision>
  <dcterms:created xsi:type="dcterms:W3CDTF">2024-11-18T21:35:04Z</dcterms:created>
  <dcterms:modified xsi:type="dcterms:W3CDTF">2024-11-21T18:38:53Z</dcterms:modified>
</cp:coreProperties>
</file>